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7" r:id="rId4"/>
    <p:sldId id="268" r:id="rId5"/>
    <p:sldId id="345" r:id="rId6"/>
    <p:sldId id="257" r:id="rId7"/>
    <p:sldId id="310" r:id="rId8"/>
    <p:sldId id="311" r:id="rId9"/>
    <p:sldId id="314" r:id="rId10"/>
    <p:sldId id="317" r:id="rId11"/>
    <p:sldId id="313" r:id="rId12"/>
    <p:sldId id="316" r:id="rId13"/>
    <p:sldId id="312" r:id="rId14"/>
    <p:sldId id="315" r:id="rId15"/>
    <p:sldId id="319" r:id="rId16"/>
    <p:sldId id="320" r:id="rId17"/>
    <p:sldId id="325" r:id="rId18"/>
    <p:sldId id="323" r:id="rId19"/>
    <p:sldId id="328" r:id="rId20"/>
    <p:sldId id="321" r:id="rId21"/>
    <p:sldId id="331" r:id="rId22"/>
    <p:sldId id="327" r:id="rId23"/>
    <p:sldId id="329" r:id="rId24"/>
    <p:sldId id="332" r:id="rId25"/>
    <p:sldId id="330" r:id="rId26"/>
    <p:sldId id="322" r:id="rId27"/>
    <p:sldId id="333" r:id="rId28"/>
    <p:sldId id="338" r:id="rId29"/>
    <p:sldId id="337" r:id="rId30"/>
    <p:sldId id="336" r:id="rId31"/>
    <p:sldId id="340" r:id="rId32"/>
    <p:sldId id="326" r:id="rId33"/>
    <p:sldId id="341" r:id="rId34"/>
    <p:sldId id="342" r:id="rId35"/>
    <p:sldId id="344" r:id="rId36"/>
    <p:sldId id="318" r:id="rId37"/>
    <p:sldId id="343" r:id="rId38"/>
    <p:sldId id="346" r:id="rId39"/>
    <p:sldId id="339" r:id="rId40"/>
    <p:sldId id="309" r:id="rId41"/>
    <p:sldId id="26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4" y="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3BCE-F9F0-46B2-82BA-89D6978EE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81B513A-FFEA-4DB1-A30B-883FA4DF6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548F93-23BA-4A8F-A6BC-4A965ED180EC}"/>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51F1E8E0-CD70-4FF8-BE30-B936C58F3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C5DE16-A2D1-4DF1-8D4C-40DF8A947949}"/>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4210489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F07C-223D-45DE-AC98-DC480F61F26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12D252-87B8-4D35-B010-7ABB11D8CA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9D8F9F-B48D-4E77-9E90-4C24B86CE34A}"/>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26466F44-9264-451A-8BA1-622E632E88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2C1A5E-7AF8-4080-83CF-2DBC897DE88A}"/>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284097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06AEE-8410-4C63-8704-2415B3407A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06BE28B-A25F-43CD-AC35-23D099319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6221A5-C852-4FBF-BF5F-52F044AF32DC}"/>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B8F97EB0-CD60-48DB-9078-E6799FF567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5308EC-EEBB-4B8B-A57E-81905EC7C50B}"/>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295013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0B91-3B1E-4463-BC33-E490732851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17A90E-D6E3-474C-8102-F51F59EE23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01D932-121B-4075-9980-58AD405FB6C7}"/>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51F40960-FDD6-4089-9EDD-6C43FB135A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8BFF08-479E-431C-ABBC-E1DA19AE9221}"/>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215175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FCC4-F4CB-43BC-B091-90311BF90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9DEC31D-115E-4BFB-A885-0CD101FAF1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51E40A-DCCA-4B15-B159-549AD8C4A8BA}"/>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A9E429AB-3277-48E1-AF60-BC4EE0D0A7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EA661A-D5AC-4328-8C2F-A2496413A32F}"/>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3420211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1955-01D9-4159-B750-40E3CAACDE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C7F7E-7005-4518-88DC-BDE748E19D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F22C0A-8895-43AE-8A40-E8B8CA7277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A5DB2D9-C287-4ED6-B90F-EEADDDA79D9A}"/>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6" name="Footer Placeholder 5">
            <a:extLst>
              <a:ext uri="{FF2B5EF4-FFF2-40B4-BE49-F238E27FC236}">
                <a16:creationId xmlns:a16="http://schemas.microsoft.com/office/drawing/2014/main" id="{0A52A5E7-60FC-476D-BBAD-97F2F3636D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CE82FE-35D6-4A11-BD88-C12B9022A44F}"/>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316333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13B8A-8686-4C6B-BCB6-B709F926DE4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570BE1-A510-431D-82C2-D31C845EB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2093B-A52B-4D1D-96EE-76D0764D19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0E5C94-AE4D-4B14-B349-89B3658EED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F9BBC7-57DA-41DD-9BD5-853B7322D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4B4E9C-4B5A-41D8-AE58-40F0323BF166}"/>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8" name="Footer Placeholder 7">
            <a:extLst>
              <a:ext uri="{FF2B5EF4-FFF2-40B4-BE49-F238E27FC236}">
                <a16:creationId xmlns:a16="http://schemas.microsoft.com/office/drawing/2014/main" id="{0B039655-7E44-4004-846A-FF74C07697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1E8094E-C2EE-4E37-BF1D-CCF95C78AF88}"/>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311497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F92C-1854-4BAC-BDCB-20493084D6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92E20A-66D5-4685-95AB-B565A48499C3}"/>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4" name="Footer Placeholder 3">
            <a:extLst>
              <a:ext uri="{FF2B5EF4-FFF2-40B4-BE49-F238E27FC236}">
                <a16:creationId xmlns:a16="http://schemas.microsoft.com/office/drawing/2014/main" id="{7EDE6679-CA41-4568-81E7-88D2F330E2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485411C-CB57-4977-BB04-14187716DE31}"/>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1004289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9AD072-2C55-4387-8DAF-00FF54AD1F8B}"/>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3" name="Footer Placeholder 2">
            <a:extLst>
              <a:ext uri="{FF2B5EF4-FFF2-40B4-BE49-F238E27FC236}">
                <a16:creationId xmlns:a16="http://schemas.microsoft.com/office/drawing/2014/main" id="{962A9AED-5D13-4151-BB52-64E730C5E1E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945CD6E-386E-427F-9815-3801E633E559}"/>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319905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EE72-1803-4CE3-B116-043E40C35C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D150CD-0AA7-498C-9650-6EA63F42F6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8366982-64BE-493C-80E0-DD2E47A31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55D80-C641-471F-9FF3-89CD421DA3B4}"/>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6" name="Footer Placeholder 5">
            <a:extLst>
              <a:ext uri="{FF2B5EF4-FFF2-40B4-BE49-F238E27FC236}">
                <a16:creationId xmlns:a16="http://schemas.microsoft.com/office/drawing/2014/main" id="{EEF26DA6-7AA9-4A98-A003-D71566009F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D9AE39-3570-4E0F-AF93-7A4F814E929C}"/>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16736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3129-8DD6-4A02-A989-72D921E468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170772-6FAA-440D-B717-19AAE468B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5C2786-D2DB-4F30-85C9-8A85BC760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4F8B6-7EE0-4D5F-BADE-BBF6CF49B8AE}"/>
              </a:ext>
            </a:extLst>
          </p:cNvPr>
          <p:cNvSpPr>
            <a:spLocks noGrp="1"/>
          </p:cNvSpPr>
          <p:nvPr>
            <p:ph type="dt" sz="half" idx="10"/>
          </p:nvPr>
        </p:nvSpPr>
        <p:spPr/>
        <p:txBody>
          <a:bodyPr/>
          <a:lstStyle/>
          <a:p>
            <a:fld id="{9FB55D81-A70C-498F-9944-E908A625172A}" type="datetimeFigureOut">
              <a:rPr lang="en-GB" smtClean="0"/>
              <a:t>15/11/2022</a:t>
            </a:fld>
            <a:endParaRPr lang="en-GB"/>
          </a:p>
        </p:txBody>
      </p:sp>
      <p:sp>
        <p:nvSpPr>
          <p:cNvPr id="6" name="Footer Placeholder 5">
            <a:extLst>
              <a:ext uri="{FF2B5EF4-FFF2-40B4-BE49-F238E27FC236}">
                <a16:creationId xmlns:a16="http://schemas.microsoft.com/office/drawing/2014/main" id="{7CC4A546-9230-4A8B-86D4-74E5E0B365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3C455E-CEDA-4CFA-9F73-81311873B729}"/>
              </a:ext>
            </a:extLst>
          </p:cNvPr>
          <p:cNvSpPr>
            <a:spLocks noGrp="1"/>
          </p:cNvSpPr>
          <p:nvPr>
            <p:ph type="sldNum" sz="quarter" idx="12"/>
          </p:nvPr>
        </p:nvSpPr>
        <p:spPr/>
        <p:txBody>
          <a:bodyPr/>
          <a:lstStyle/>
          <a:p>
            <a:fld id="{281C52AF-19B8-49DB-B4EF-7D8FE5384D64}" type="slidenum">
              <a:rPr lang="en-GB" smtClean="0"/>
              <a:t>‹#›</a:t>
            </a:fld>
            <a:endParaRPr lang="en-GB"/>
          </a:p>
        </p:txBody>
      </p:sp>
    </p:spTree>
    <p:extLst>
      <p:ext uri="{BB962C8B-B14F-4D97-AF65-F5344CB8AC3E}">
        <p14:creationId xmlns:p14="http://schemas.microsoft.com/office/powerpoint/2010/main" val="295635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25347-5E2B-42DD-92DA-E18914F6A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2806F2-17C1-4CEC-98DC-379F119AFE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03E67F-1719-4E54-A7F7-A5655BC93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55D81-A70C-498F-9944-E908A625172A}" type="datetimeFigureOut">
              <a:rPr lang="en-GB" smtClean="0"/>
              <a:t>15/11/2022</a:t>
            </a:fld>
            <a:endParaRPr lang="en-GB"/>
          </a:p>
        </p:txBody>
      </p:sp>
      <p:sp>
        <p:nvSpPr>
          <p:cNvPr id="5" name="Footer Placeholder 4">
            <a:extLst>
              <a:ext uri="{FF2B5EF4-FFF2-40B4-BE49-F238E27FC236}">
                <a16:creationId xmlns:a16="http://schemas.microsoft.com/office/drawing/2014/main" id="{5719E3C9-DE45-4C55-B832-8B79F5FFE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3442C2-CF5A-4FF4-9E2C-3C43FFE9F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C52AF-19B8-49DB-B4EF-7D8FE5384D64}" type="slidenum">
              <a:rPr lang="en-GB" smtClean="0"/>
              <a:t>‹#›</a:t>
            </a:fld>
            <a:endParaRPr lang="en-GB"/>
          </a:p>
        </p:txBody>
      </p:sp>
    </p:spTree>
    <p:extLst>
      <p:ext uri="{BB962C8B-B14F-4D97-AF65-F5344CB8AC3E}">
        <p14:creationId xmlns:p14="http://schemas.microsoft.com/office/powerpoint/2010/main" val="1348921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3" descr="Picture 3"/>
          <p:cNvPicPr>
            <a:picLocks noChangeAspect="1"/>
          </p:cNvPicPr>
          <p:nvPr/>
        </p:nvPicPr>
        <p:blipFill>
          <a:blip r:embed="rId2"/>
          <a:stretch>
            <a:fillRect/>
          </a:stretch>
        </p:blipFill>
        <p:spPr>
          <a:xfrm>
            <a:off x="0" y="215900"/>
            <a:ext cx="12192000" cy="6858000"/>
          </a:xfrm>
          <a:prstGeom prst="rect">
            <a:avLst/>
          </a:prstGeom>
          <a:ln w="12700">
            <a:miter lim="400000"/>
          </a:ln>
        </p:spPr>
      </p:pic>
      <p:pic>
        <p:nvPicPr>
          <p:cNvPr id="95" name="Picture 4" descr="Picture 4"/>
          <p:cNvPicPr>
            <a:picLocks noChangeAspect="1"/>
          </p:cNvPicPr>
          <p:nvPr/>
        </p:nvPicPr>
        <p:blipFill>
          <a:blip r:embed="rId3"/>
          <a:stretch>
            <a:fillRect/>
          </a:stretch>
        </p:blipFill>
        <p:spPr>
          <a:xfrm>
            <a:off x="8681656" y="647411"/>
            <a:ext cx="2980798" cy="1624456"/>
          </a:xfrm>
          <a:prstGeom prst="rect">
            <a:avLst/>
          </a:prstGeom>
          <a:ln w="12700">
            <a:miter lim="400000"/>
          </a:ln>
        </p:spPr>
      </p:pic>
      <p:sp>
        <p:nvSpPr>
          <p:cNvPr id="96" name="TextBox 5"/>
          <p:cNvSpPr txBox="1"/>
          <p:nvPr/>
        </p:nvSpPr>
        <p:spPr>
          <a:xfrm>
            <a:off x="766639" y="2985690"/>
            <a:ext cx="7214387" cy="752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4000">
                <a:solidFill>
                  <a:srgbClr val="FFFFFF"/>
                </a:solidFill>
                <a:latin typeface="FrutigerLTArabic-55Roman"/>
                <a:ea typeface="FrutigerLTArabic-55Roman"/>
                <a:cs typeface="FrutigerLTArabic-55Roman"/>
                <a:sym typeface="FrutigerLTArabic-55Roman"/>
              </a:defRPr>
            </a:lvl1pPr>
          </a:lstStyle>
          <a:p>
            <a:pPr rtl="0">
              <a:defRPr/>
            </a:pPr>
            <a:r>
              <a:t>الجامعة السعودية الالكترونية</a:t>
            </a:r>
          </a:p>
        </p:txBody>
      </p:sp>
      <p:sp>
        <p:nvSpPr>
          <p:cNvPr id="97" name="TextBox 7"/>
          <p:cNvSpPr txBox="1"/>
          <p:nvPr/>
        </p:nvSpPr>
        <p:spPr>
          <a:xfrm>
            <a:off x="766639" y="3633720"/>
            <a:ext cx="5606235" cy="559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solidFill>
                  <a:srgbClr val="FFFFFF"/>
                </a:solidFill>
                <a:latin typeface="Frutiger LT Arabic 45 Light"/>
                <a:ea typeface="Frutiger LT Arabic 45 Light"/>
                <a:cs typeface="Frutiger LT Arabic 45 Light"/>
                <a:sym typeface="Frutiger LT Arabic 45 Light"/>
              </a:defRPr>
            </a:lvl1pPr>
          </a:lstStyle>
          <a:p>
            <a:pPr rtl="0">
              <a:defRPr/>
            </a:pPr>
            <a:r>
              <a:t>الجامعة السعودية الالكترونية</a:t>
            </a:r>
          </a:p>
        </p:txBody>
      </p:sp>
      <p:sp>
        <p:nvSpPr>
          <p:cNvPr id="98" name="TextBox 8"/>
          <p:cNvSpPr txBox="1"/>
          <p:nvPr/>
        </p:nvSpPr>
        <p:spPr>
          <a:xfrm>
            <a:off x="882050" y="6223460"/>
            <a:ext cx="1461659"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solidFill>
                  <a:srgbClr val="FFFFFF"/>
                </a:solidFill>
                <a:latin typeface="Frutiger LT Arabic 45 Light"/>
                <a:ea typeface="Frutiger LT Arabic 45 Light"/>
                <a:cs typeface="Frutiger LT Arabic 45 Light"/>
                <a:sym typeface="Frutiger LT Arabic 45 Light"/>
              </a:defRPr>
            </a:lvl1pPr>
          </a:lstStyle>
          <a:p>
            <a:pPr rtl="0">
              <a:defRPr/>
            </a:pPr>
            <a:r>
              <a:t>26/12/2021</a:t>
            </a:r>
          </a:p>
        </p:txBody>
      </p:sp>
      <p:pic>
        <p:nvPicPr>
          <p:cNvPr id="99" name="Picture 10" descr="Picture 10"/>
          <p:cNvPicPr>
            <a:picLocks noChangeAspect="1"/>
          </p:cNvPicPr>
          <p:nvPr/>
        </p:nvPicPr>
        <p:blipFill>
          <a:blip r:embed="rId4"/>
          <a:stretch>
            <a:fillRect/>
          </a:stretch>
        </p:blipFill>
        <p:spPr>
          <a:xfrm>
            <a:off x="6372874" y="5935098"/>
            <a:ext cx="5418602" cy="484825"/>
          </a:xfrm>
          <a:prstGeom prst="rect">
            <a:avLst/>
          </a:prstGeom>
          <a:ln w="12700">
            <a:miter lim="400000"/>
          </a:ln>
        </p:spPr>
      </p:pic>
      <p:pic>
        <p:nvPicPr>
          <p:cNvPr id="100" name="Artboard 3@2x.png" descr="Artboard 3@2x.png"/>
          <p:cNvPicPr>
            <a:picLocks noChangeAspect="1"/>
          </p:cNvPicPr>
          <p:nvPr/>
        </p:nvPicPr>
        <p:blipFill>
          <a:blip r:embed="rId5"/>
          <a:srcRect t="8869" r="116" b="11106"/>
          <a:stretch>
            <a:fillRect/>
          </a:stretch>
        </p:blipFill>
        <p:spPr>
          <a:xfrm>
            <a:off x="1784" y="-22926"/>
            <a:ext cx="12188316" cy="6903851"/>
          </a:xfrm>
          <a:prstGeom prst="rect">
            <a:avLst/>
          </a:prstGeom>
          <a:ln w="12700">
            <a:miter lim="400000"/>
          </a:ln>
        </p:spPr>
      </p:pic>
      <p:pic>
        <p:nvPicPr>
          <p:cNvPr id="101" name="Artboard 4@2x.png" descr="Artboard 4@2x.png"/>
          <p:cNvPicPr>
            <a:picLocks noChangeAspect="1"/>
          </p:cNvPicPr>
          <p:nvPr/>
        </p:nvPicPr>
        <p:blipFill>
          <a:blip r:embed="rId6"/>
          <a:stretch>
            <a:fillRect/>
          </a:stretch>
        </p:blipFill>
        <p:spPr>
          <a:xfrm>
            <a:off x="4157271" y="2299741"/>
            <a:ext cx="3877457" cy="2258518"/>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164874" cy="641639"/>
          </a:xfrm>
        </p:spPr>
        <p:txBody>
          <a:bodyPr>
            <a:normAutofit/>
          </a:bodyPr>
          <a:lstStyle/>
          <a:p>
            <a:r>
              <a:rPr lang="en-GB" sz="3200" b="1" dirty="0">
                <a:solidFill>
                  <a:srgbClr val="532F84"/>
                </a:solidFill>
                <a:latin typeface="FrutigerLTArabic-55Roman"/>
                <a:sym typeface="FrutigerLTArabic-55Roman"/>
              </a:rPr>
              <a:t>Deepfake Techniques</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0" indent="0" algn="just">
              <a:buNone/>
            </a:pPr>
            <a:r>
              <a:rPr lang="en-US" dirty="0"/>
              <a:t> The deepfake applications that we have accomplished are as follows:</a:t>
            </a:r>
          </a:p>
          <a:p>
            <a:pPr marL="0" indent="0" algn="just">
              <a:buNone/>
            </a:pPr>
            <a:r>
              <a:rPr lang="en-US" dirty="0"/>
              <a:t>• </a:t>
            </a:r>
            <a:r>
              <a:rPr lang="en-US" b="1" dirty="0"/>
              <a:t>Faceswap for pictures </a:t>
            </a:r>
            <a:r>
              <a:rPr lang="en-US" dirty="0"/>
              <a:t>- we used artificial intelligence, deep learning, and creating a model that detects faces from photos, recognizes facial landmarks, and does the face-swapping.</a:t>
            </a:r>
          </a:p>
          <a:p>
            <a:pPr marL="0" indent="0" algn="just">
              <a:buNone/>
            </a:pPr>
            <a:r>
              <a:rPr lang="en-US" dirty="0"/>
              <a:t>• </a:t>
            </a:r>
            <a:r>
              <a:rPr lang="en-US" b="1" dirty="0"/>
              <a:t>Faceswap in real time through PC camera - </a:t>
            </a:r>
            <a:r>
              <a:rPr lang="en-US" dirty="0"/>
              <a:t>We did the same technology used to Face Swap for pictures, but this time directly on the computer camera.</a:t>
            </a:r>
          </a:p>
          <a:p>
            <a:pPr marL="0" indent="0" algn="just">
              <a:buNone/>
            </a:pPr>
            <a:r>
              <a:rPr lang="en-US" dirty="0"/>
              <a:t>• </a:t>
            </a:r>
            <a:r>
              <a:rPr lang="en-US" b="1" dirty="0"/>
              <a:t>Face Generation - </a:t>
            </a:r>
            <a:r>
              <a:rPr lang="en-US" dirty="0"/>
              <a:t>The task of producing (or interpolating) new faces from an existing dataset.</a:t>
            </a:r>
          </a:p>
        </p:txBody>
      </p:sp>
      <p:sp>
        <p:nvSpPr>
          <p:cNvPr id="4" name="خط">
            <a:extLst>
              <a:ext uri="{FF2B5EF4-FFF2-40B4-BE49-F238E27FC236}">
                <a16:creationId xmlns:a16="http://schemas.microsoft.com/office/drawing/2014/main" id="{F0F427EF-C245-4EC3-87A2-EA6858460952}"/>
              </a:ext>
            </a:extLst>
          </p:cNvPr>
          <p:cNvSpPr/>
          <p:nvPr/>
        </p:nvSpPr>
        <p:spPr>
          <a:xfrm flipV="1">
            <a:off x="4656611"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59477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Methodology used</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177642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752703" cy="641639"/>
          </a:xfrm>
        </p:spPr>
        <p:txBody>
          <a:bodyPr>
            <a:normAutofit/>
          </a:bodyPr>
          <a:lstStyle/>
          <a:p>
            <a:r>
              <a:rPr lang="en-GB" sz="3200" b="1" dirty="0">
                <a:solidFill>
                  <a:srgbClr val="532F84"/>
                </a:solidFill>
                <a:latin typeface="FrutigerLTArabic-55Roman"/>
                <a:sym typeface="FrutigerLTArabic-55Roman"/>
              </a:rPr>
              <a:t>Methodology used</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5088948"/>
          </a:xfrm>
        </p:spPr>
        <p:txBody>
          <a:bodyPr>
            <a:normAutofit/>
          </a:bodyPr>
          <a:lstStyle/>
          <a:p>
            <a:pPr marL="285750" indent="-285750" algn="just"/>
            <a:r>
              <a:rPr lang="en-US" dirty="0"/>
              <a:t>We used the waterfall model for our project and chose the waterfall because although it is the oldest model, it is very simple and clear, so we worked on it and delivered the project in a timely manner, and one of its benefits is that it is a concept and its environment is stable and the requirements are available and unchanged and the required tools and techniques are available.</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4369228" y="40789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4B63205F-59A3-695B-9572-62D1AC932F21}"/>
              </a:ext>
            </a:extLst>
          </p:cNvPr>
          <p:cNvPicPr>
            <a:picLocks noChangeAspect="1"/>
          </p:cNvPicPr>
          <p:nvPr/>
        </p:nvPicPr>
        <p:blipFill>
          <a:blip r:embed="rId2"/>
          <a:stretch>
            <a:fillRect/>
          </a:stretch>
        </p:blipFill>
        <p:spPr>
          <a:xfrm>
            <a:off x="1005841" y="3948401"/>
            <a:ext cx="8255725" cy="2501704"/>
          </a:xfrm>
          <a:prstGeom prst="rect">
            <a:avLst/>
          </a:prstGeom>
        </p:spPr>
      </p:pic>
    </p:spTree>
    <p:extLst>
      <p:ext uri="{BB962C8B-B14F-4D97-AF65-F5344CB8AC3E}">
        <p14:creationId xmlns:p14="http://schemas.microsoft.com/office/powerpoint/2010/main" val="1495044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Tools used</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177562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3262745" cy="641639"/>
          </a:xfrm>
        </p:spPr>
        <p:txBody>
          <a:bodyPr>
            <a:normAutofit/>
          </a:bodyPr>
          <a:lstStyle/>
          <a:p>
            <a:r>
              <a:rPr lang="en-GB" sz="3200" b="1" dirty="0">
                <a:solidFill>
                  <a:srgbClr val="532F84"/>
                </a:solidFill>
                <a:latin typeface="FrutigerLTArabic-55Roman"/>
                <a:sym typeface="FrutigerLTArabic-55Roman"/>
              </a:rPr>
              <a:t>Tools used</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The whole project will be implemented in Python and with the help of Python tools and libraries, we chose Jupyter Notebook application to implement the entire project as it supports all Python libraries and all tools to do artificial intelligence and deep learning projects, and we have prepared the system requirements required to work the program efficiently and correctly.</a:t>
            </a:r>
          </a:p>
          <a:p>
            <a:pPr marL="285750" indent="-285750" algn="just"/>
            <a:endParaRPr lang="en-US" dirty="0"/>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2932314" y="340768"/>
            <a:ext cx="1" cy="598869"/>
          </a:xfrm>
          <a:prstGeom prst="line">
            <a:avLst/>
          </a:prstGeom>
          <a:ln w="12700">
            <a:solidFill>
              <a:srgbClr val="532F84"/>
            </a:solidFill>
            <a:miter/>
          </a:ln>
        </p:spPr>
        <p:txBody>
          <a:bodyPr lIns="45718" tIns="45718" rIns="45718" bIns="45718"/>
          <a:lstStyle/>
          <a:p>
            <a:endParaRPr/>
          </a:p>
        </p:txBody>
      </p:sp>
      <p:pic>
        <p:nvPicPr>
          <p:cNvPr id="1030" name="Picture 6" descr="Project Jupyter | Installing Jupyter">
            <a:extLst>
              <a:ext uri="{FF2B5EF4-FFF2-40B4-BE49-F238E27FC236}">
                <a16:creationId xmlns:a16="http://schemas.microsoft.com/office/drawing/2014/main" id="{260FA02B-18E2-2430-D054-866B52D0D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954" y="3958045"/>
            <a:ext cx="4844143" cy="24713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amp; Django Development - LogiCore Tech - Professional Services">
            <a:extLst>
              <a:ext uri="{FF2B5EF4-FFF2-40B4-BE49-F238E27FC236}">
                <a16:creationId xmlns:a16="http://schemas.microsoft.com/office/drawing/2014/main" id="{0BFCA6B7-7D52-BB9B-127E-BA3505F64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339" y="3907017"/>
            <a:ext cx="5016137" cy="257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Faceswap for pictures</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374125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530634" cy="641639"/>
          </a:xfrm>
        </p:spPr>
        <p:txBody>
          <a:bodyPr>
            <a:normAutofit/>
          </a:bodyPr>
          <a:lstStyle/>
          <a:p>
            <a:r>
              <a:rPr lang="en-GB" sz="3200" b="1" dirty="0">
                <a:solidFill>
                  <a:srgbClr val="532F84"/>
                </a:solidFill>
                <a:latin typeface="FrutigerLTArabic-55Roman"/>
                <a:sym typeface="FrutigerLTArabic-55Roman"/>
              </a:rPr>
              <a:t>Faceswap for pictures </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We did the Faceswap by hiding the destination face and placing the newly created face, creating a new canvas for the final image with the exact same size as the destination image, and creating the destination face mask.</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4761114" y="40789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BAED338C-E699-A100-A092-4B17A21CA0CC}"/>
              </a:ext>
            </a:extLst>
          </p:cNvPr>
          <p:cNvPicPr>
            <a:picLocks noChangeAspect="1"/>
          </p:cNvPicPr>
          <p:nvPr/>
        </p:nvPicPr>
        <p:blipFill>
          <a:blip r:embed="rId2"/>
          <a:stretch>
            <a:fillRect/>
          </a:stretch>
        </p:blipFill>
        <p:spPr>
          <a:xfrm>
            <a:off x="1109662" y="3060218"/>
            <a:ext cx="10244138" cy="3605348"/>
          </a:xfrm>
          <a:prstGeom prst="rect">
            <a:avLst/>
          </a:prstGeom>
        </p:spPr>
      </p:pic>
    </p:spTree>
    <p:extLst>
      <p:ext uri="{BB962C8B-B14F-4D97-AF65-F5344CB8AC3E}">
        <p14:creationId xmlns:p14="http://schemas.microsoft.com/office/powerpoint/2010/main" val="211619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151811" cy="641639"/>
          </a:xfrm>
        </p:spPr>
        <p:txBody>
          <a:bodyPr>
            <a:normAutofit/>
          </a:bodyPr>
          <a:lstStyle/>
          <a:p>
            <a:r>
              <a:rPr lang="en-GB" sz="3200" b="1" dirty="0">
                <a:solidFill>
                  <a:srgbClr val="532F84"/>
                </a:solidFill>
                <a:latin typeface="FrutigerLTArabic-55Roman"/>
                <a:sym typeface="FrutigerLTArabic-55Roman"/>
              </a:rPr>
              <a:t>Faceswap for pictures </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then we mask the destination face, and place new face into the destination image, after that doing seamless clone to make the attachment blend with the surrounding pixels</a:t>
            </a:r>
          </a:p>
          <a:p>
            <a:pPr marL="285750" indent="-285750" algn="just"/>
            <a:endParaRPr lang="en-US" dirty="0"/>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4748052" y="407895"/>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81996313-40DB-B5D8-D663-A83FDE271208}"/>
              </a:ext>
            </a:extLst>
          </p:cNvPr>
          <p:cNvPicPr>
            <a:picLocks noChangeAspect="1"/>
          </p:cNvPicPr>
          <p:nvPr/>
        </p:nvPicPr>
        <p:blipFill>
          <a:blip r:embed="rId2"/>
          <a:stretch>
            <a:fillRect/>
          </a:stretch>
        </p:blipFill>
        <p:spPr>
          <a:xfrm>
            <a:off x="1269682" y="2756263"/>
            <a:ext cx="10084118" cy="3817863"/>
          </a:xfrm>
          <a:prstGeom prst="rect">
            <a:avLst/>
          </a:prstGeom>
        </p:spPr>
      </p:pic>
    </p:spTree>
    <p:extLst>
      <p:ext uri="{BB962C8B-B14F-4D97-AF65-F5344CB8AC3E}">
        <p14:creationId xmlns:p14="http://schemas.microsoft.com/office/powerpoint/2010/main" val="121010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Faceswap in real time through PC camera</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192078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8985069" cy="641639"/>
          </a:xfrm>
        </p:spPr>
        <p:txBody>
          <a:bodyPr>
            <a:normAutofit fontScale="90000"/>
          </a:bodyPr>
          <a:lstStyle/>
          <a:p>
            <a:r>
              <a:rPr lang="en-US" sz="3200" b="1" dirty="0">
                <a:solidFill>
                  <a:srgbClr val="532F84"/>
                </a:solidFill>
                <a:latin typeface="FrutigerLTArabic-55Roman"/>
                <a:sym typeface="FrutigerLTArabic-55Roman"/>
              </a:rPr>
              <a:t>loop through all the 68 landmark points in source image</a:t>
            </a:r>
            <a:endParaRPr lang="en-GB" sz="3200" b="1" dirty="0">
              <a:solidFill>
                <a:srgbClr val="532F84"/>
              </a:solidFill>
              <a:latin typeface="FrutigerLTArabic-55Roman"/>
              <a:sym typeface="FrutigerLTArabic-55Roman"/>
            </a:endParaRP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We selected actor Killian Murphy's image as the source then we made a loop through all 68 highlights in the source image then loop through all the faces in the source image and the predictor takes the human face as input and returns the list of facial features and then repeats through all 68 historical points and adds them into a tuple.</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9620497" y="40789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BC460EF3-E5F0-B321-0AE1-9F7F8DF5A0A0}"/>
              </a:ext>
            </a:extLst>
          </p:cNvPr>
          <p:cNvPicPr>
            <a:picLocks noChangeAspect="1"/>
          </p:cNvPicPr>
          <p:nvPr/>
        </p:nvPicPr>
        <p:blipFill>
          <a:blip r:embed="rId2"/>
          <a:stretch>
            <a:fillRect/>
          </a:stretch>
        </p:blipFill>
        <p:spPr>
          <a:xfrm>
            <a:off x="1327241" y="3607389"/>
            <a:ext cx="8927102" cy="2283960"/>
          </a:xfrm>
          <a:prstGeom prst="rect">
            <a:avLst/>
          </a:prstGeom>
        </p:spPr>
      </p:pic>
    </p:spTree>
    <p:extLst>
      <p:ext uri="{BB962C8B-B14F-4D97-AF65-F5344CB8AC3E}">
        <p14:creationId xmlns:p14="http://schemas.microsoft.com/office/powerpoint/2010/main" val="2390964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Artboard 3@2x.png" descr="Artboard 3@2x.png"/>
          <p:cNvPicPr>
            <a:picLocks noChangeAspect="1"/>
          </p:cNvPicPr>
          <p:nvPr/>
        </p:nvPicPr>
        <p:blipFill>
          <a:blip r:embed="rId2"/>
          <a:srcRect t="8869" r="116" b="11106"/>
          <a:stretch>
            <a:fillRect/>
          </a:stretch>
        </p:blipFill>
        <p:spPr>
          <a:xfrm>
            <a:off x="1784" y="-22926"/>
            <a:ext cx="12188316" cy="6903851"/>
          </a:xfrm>
          <a:prstGeom prst="rect">
            <a:avLst/>
          </a:prstGeom>
          <a:ln w="12700">
            <a:miter lim="400000"/>
          </a:ln>
        </p:spPr>
      </p:pic>
      <p:sp>
        <p:nvSpPr>
          <p:cNvPr id="104" name="TextBox 2"/>
          <p:cNvSpPr txBox="1"/>
          <p:nvPr/>
        </p:nvSpPr>
        <p:spPr>
          <a:xfrm>
            <a:off x="526941" y="2193631"/>
            <a:ext cx="7661715" cy="2062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FFFFFF"/>
                </a:solidFill>
                <a:latin typeface="FrutigerLTArabic-55Roman"/>
                <a:ea typeface="FrutigerLTArabic-55Roman"/>
                <a:cs typeface="FrutigerLTArabic-55Roman"/>
                <a:sym typeface="FrutigerLTArabic-55Roman"/>
              </a:defRPr>
            </a:lvl1pPr>
          </a:lstStyle>
          <a:p>
            <a:r>
              <a:rPr lang="en-US" dirty="0"/>
              <a:t>College of Computing and Informatics</a:t>
            </a:r>
          </a:p>
          <a:p>
            <a:r>
              <a:rPr lang="en-US" dirty="0"/>
              <a:t>Information Technology Program</a:t>
            </a:r>
          </a:p>
          <a:p>
            <a:r>
              <a:rPr lang="en-US" dirty="0"/>
              <a:t>IT491</a:t>
            </a:r>
          </a:p>
          <a:p>
            <a:r>
              <a:rPr lang="en-US" dirty="0"/>
              <a:t>Senior Project II</a:t>
            </a:r>
            <a:endParaRPr dirty="0"/>
          </a:p>
        </p:txBody>
      </p:sp>
      <p:pic>
        <p:nvPicPr>
          <p:cNvPr id="105" name="Artboard 2@4x.png" descr="Artboard 2@4x.png"/>
          <p:cNvPicPr>
            <a:picLocks noChangeAspect="1"/>
          </p:cNvPicPr>
          <p:nvPr/>
        </p:nvPicPr>
        <p:blipFill>
          <a:blip r:embed="rId3"/>
          <a:stretch>
            <a:fillRect/>
          </a:stretch>
        </p:blipFill>
        <p:spPr>
          <a:xfrm>
            <a:off x="6115298" y="5811861"/>
            <a:ext cx="6080963" cy="1050521"/>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7143206" cy="641639"/>
          </a:xfrm>
        </p:spPr>
        <p:txBody>
          <a:bodyPr>
            <a:normAutofit fontScale="90000"/>
          </a:bodyPr>
          <a:lstStyle/>
          <a:p>
            <a:r>
              <a:rPr lang="en-US" sz="3200" b="1" dirty="0">
                <a:solidFill>
                  <a:srgbClr val="532F84"/>
                </a:solidFill>
                <a:latin typeface="FrutigerLTArabic-55Roman"/>
                <a:sym typeface="FrutigerLTArabic-55Roman"/>
              </a:rPr>
              <a:t>68 landmarks highlighted in the source image </a:t>
            </a:r>
            <a:endParaRPr lang="en-GB" sz="3200" b="1" dirty="0">
              <a:solidFill>
                <a:srgbClr val="532F84"/>
              </a:solidFill>
              <a:latin typeface="FrutigerLTArabic-55Roman"/>
              <a:sym typeface="FrutigerLTArabic-55Roman"/>
            </a:endParaRPr>
          </a:p>
        </p:txBody>
      </p:sp>
      <p:pic>
        <p:nvPicPr>
          <p:cNvPr id="6" name="Content Placeholder 5">
            <a:extLst>
              <a:ext uri="{FF2B5EF4-FFF2-40B4-BE49-F238E27FC236}">
                <a16:creationId xmlns:a16="http://schemas.microsoft.com/office/drawing/2014/main" id="{B4F17580-6F96-9027-0BA1-9BE66042D2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503" y="1188720"/>
            <a:ext cx="6479177" cy="5408023"/>
          </a:xfrm>
        </p:spPr>
      </p:pic>
      <p:sp>
        <p:nvSpPr>
          <p:cNvPr id="4" name="خط">
            <a:extLst>
              <a:ext uri="{FF2B5EF4-FFF2-40B4-BE49-F238E27FC236}">
                <a16:creationId xmlns:a16="http://schemas.microsoft.com/office/drawing/2014/main" id="{F0F427EF-C245-4EC3-87A2-EA6858460952}"/>
              </a:ext>
            </a:extLst>
          </p:cNvPr>
          <p:cNvSpPr/>
          <p:nvPr/>
        </p:nvSpPr>
        <p:spPr>
          <a:xfrm flipV="1">
            <a:off x="8013765"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111247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947263" cy="641639"/>
          </a:xfrm>
        </p:spPr>
        <p:txBody>
          <a:bodyPr>
            <a:normAutofit/>
          </a:bodyPr>
          <a:lstStyle/>
          <a:p>
            <a:r>
              <a:rPr lang="en-US" sz="3200" b="1" dirty="0">
                <a:solidFill>
                  <a:srgbClr val="532F84"/>
                </a:solidFill>
                <a:latin typeface="FrutigerLTArabic-55Roman"/>
                <a:sym typeface="FrutigerLTArabic-55Roman"/>
              </a:rPr>
              <a:t>detecting the faces in the webcam</a:t>
            </a:r>
            <a:endParaRPr lang="en-GB" sz="3200" b="1" dirty="0">
              <a:solidFill>
                <a:srgbClr val="532F84"/>
              </a:solidFill>
              <a:latin typeface="FrutigerLTArabic-55Roman"/>
              <a:sym typeface="FrutigerLTArabic-55Roman"/>
            </a:endParaRP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for the destination video in the pc webcam find the faces in destination image Returns a </a:t>
            </a:r>
            <a:r>
              <a:rPr lang="en-US" dirty="0" err="1"/>
              <a:t>numpy</a:t>
            </a:r>
            <a:r>
              <a:rPr lang="en-US" dirty="0"/>
              <a:t> array containing a histogram of pixels in the image, the if condition to check if at least one face is present in the frame if there is a face that will print a number 1 last sentences, if there is no face in the frame will print the number 0.</a:t>
            </a:r>
          </a:p>
        </p:txBody>
      </p:sp>
      <p:sp>
        <p:nvSpPr>
          <p:cNvPr id="4" name="خط">
            <a:extLst>
              <a:ext uri="{FF2B5EF4-FFF2-40B4-BE49-F238E27FC236}">
                <a16:creationId xmlns:a16="http://schemas.microsoft.com/office/drawing/2014/main" id="{F0F427EF-C245-4EC3-87A2-EA6858460952}"/>
              </a:ext>
            </a:extLst>
          </p:cNvPr>
          <p:cNvSpPr/>
          <p:nvPr/>
        </p:nvSpPr>
        <p:spPr>
          <a:xfrm flipV="1">
            <a:off x="6929548" y="435789"/>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B7E7EFE7-9B03-DEDB-81E2-CE71F7D942E3}"/>
              </a:ext>
            </a:extLst>
          </p:cNvPr>
          <p:cNvPicPr>
            <a:picLocks noChangeAspect="1"/>
          </p:cNvPicPr>
          <p:nvPr/>
        </p:nvPicPr>
        <p:blipFill>
          <a:blip r:embed="rId2"/>
          <a:stretch>
            <a:fillRect/>
          </a:stretch>
        </p:blipFill>
        <p:spPr>
          <a:xfrm>
            <a:off x="1145177" y="3790445"/>
            <a:ext cx="6431280" cy="2200275"/>
          </a:xfrm>
          <a:prstGeom prst="rect">
            <a:avLst/>
          </a:prstGeom>
        </p:spPr>
      </p:pic>
    </p:spTree>
    <p:extLst>
      <p:ext uri="{BB962C8B-B14F-4D97-AF65-F5344CB8AC3E}">
        <p14:creationId xmlns:p14="http://schemas.microsoft.com/office/powerpoint/2010/main" val="812223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5680166" cy="641639"/>
          </a:xfrm>
        </p:spPr>
        <p:txBody>
          <a:bodyPr>
            <a:normAutofit fontScale="90000"/>
          </a:bodyPr>
          <a:lstStyle/>
          <a:p>
            <a:r>
              <a:rPr lang="en-GB" sz="3200" b="1" dirty="0">
                <a:solidFill>
                  <a:srgbClr val="532F84"/>
                </a:solidFill>
                <a:latin typeface="FrutigerLTArabic-55Roman"/>
                <a:sym typeface="FrutigerLTArabic-55Roman"/>
              </a:rPr>
              <a:t>The completed destination canvas</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reconstructing destination face in an empty canvas the size of destination image steps to cut off the white lines in the triangle using a mask small rectangular slice of destination canvas in the shape of warped rectangle</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6289468" y="407895"/>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1E26BD42-3A99-080A-B199-8C873F47DD22}"/>
              </a:ext>
            </a:extLst>
          </p:cNvPr>
          <p:cNvPicPr>
            <a:picLocks noChangeAspect="1"/>
          </p:cNvPicPr>
          <p:nvPr/>
        </p:nvPicPr>
        <p:blipFill>
          <a:blip r:embed="rId2"/>
          <a:stretch>
            <a:fillRect/>
          </a:stretch>
        </p:blipFill>
        <p:spPr>
          <a:xfrm>
            <a:off x="1440451" y="3250021"/>
            <a:ext cx="6358073" cy="3242854"/>
          </a:xfrm>
          <a:prstGeom prst="rect">
            <a:avLst/>
          </a:prstGeom>
        </p:spPr>
      </p:pic>
    </p:spTree>
    <p:extLst>
      <p:ext uri="{BB962C8B-B14F-4D97-AF65-F5344CB8AC3E}">
        <p14:creationId xmlns:p14="http://schemas.microsoft.com/office/powerpoint/2010/main" val="214252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7731034" cy="641639"/>
          </a:xfrm>
        </p:spPr>
        <p:txBody>
          <a:bodyPr>
            <a:normAutofit/>
          </a:bodyPr>
          <a:lstStyle/>
          <a:p>
            <a:r>
              <a:rPr lang="en-US" sz="3200" b="1" dirty="0">
                <a:solidFill>
                  <a:srgbClr val="532F84"/>
                </a:solidFill>
                <a:latin typeface="FrutigerLTArabic-55Roman"/>
                <a:sym typeface="FrutigerLTArabic-55Roman"/>
              </a:rPr>
              <a:t>The destination face on webcam masked</a:t>
            </a:r>
            <a:endParaRPr lang="en-GB" sz="3200" b="1" dirty="0">
              <a:solidFill>
                <a:srgbClr val="532F84"/>
              </a:solidFill>
              <a:latin typeface="FrutigerLTArabic-55Roman"/>
              <a:sym typeface="FrutigerLTArabic-55Roman"/>
            </a:endParaRPr>
          </a:p>
        </p:txBody>
      </p:sp>
      <p:sp>
        <p:nvSpPr>
          <p:cNvPr id="4" name="خط">
            <a:extLst>
              <a:ext uri="{FF2B5EF4-FFF2-40B4-BE49-F238E27FC236}">
                <a16:creationId xmlns:a16="http://schemas.microsoft.com/office/drawing/2014/main" id="{F0F427EF-C245-4EC3-87A2-EA6858460952}"/>
              </a:ext>
            </a:extLst>
          </p:cNvPr>
          <p:cNvSpPr/>
          <p:nvPr/>
        </p:nvSpPr>
        <p:spPr>
          <a:xfrm flipV="1">
            <a:off x="7922323" y="381602"/>
            <a:ext cx="1" cy="598869"/>
          </a:xfrm>
          <a:prstGeom prst="line">
            <a:avLst/>
          </a:prstGeom>
          <a:ln w="12700">
            <a:solidFill>
              <a:srgbClr val="532F84"/>
            </a:solidFill>
            <a:miter/>
          </a:ln>
        </p:spPr>
        <p:txBody>
          <a:bodyPr lIns="45718" tIns="45718" rIns="45718" bIns="45718"/>
          <a:lstStyle/>
          <a:p>
            <a:endParaRPr/>
          </a:p>
        </p:txBody>
      </p:sp>
      <p:pic>
        <p:nvPicPr>
          <p:cNvPr id="10" name="Content Placeholder 9">
            <a:extLst>
              <a:ext uri="{FF2B5EF4-FFF2-40B4-BE49-F238E27FC236}">
                <a16:creationId xmlns:a16="http://schemas.microsoft.com/office/drawing/2014/main" id="{7DBC5414-D7ED-1903-C4B1-80585CA4B1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589" y="1420676"/>
            <a:ext cx="8425542" cy="4351338"/>
          </a:xfrm>
        </p:spPr>
      </p:pic>
    </p:spTree>
    <p:extLst>
      <p:ext uri="{BB962C8B-B14F-4D97-AF65-F5344CB8AC3E}">
        <p14:creationId xmlns:p14="http://schemas.microsoft.com/office/powerpoint/2010/main" val="320973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111240" cy="641639"/>
          </a:xfrm>
        </p:spPr>
        <p:txBody>
          <a:bodyPr>
            <a:normAutofit/>
          </a:bodyPr>
          <a:lstStyle/>
          <a:p>
            <a:r>
              <a:rPr lang="en-GB" sz="3200" b="1" dirty="0">
                <a:solidFill>
                  <a:srgbClr val="532F84"/>
                </a:solidFill>
                <a:latin typeface="FrutigerLTArabic-55Roman"/>
                <a:sym typeface="FrutigerLTArabic-55Roman"/>
              </a:rPr>
              <a:t>Result before seamless cloning</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Putting a new face in the destination image before the seamless cloning process we see the edges of the images look unrealistic.</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6276406" y="36512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A623F2C1-E6ED-F76D-A5DD-30CC1DDC5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248" y="2312126"/>
            <a:ext cx="7822381" cy="4262000"/>
          </a:xfrm>
          <a:prstGeom prst="rect">
            <a:avLst/>
          </a:prstGeom>
        </p:spPr>
      </p:pic>
    </p:spTree>
    <p:extLst>
      <p:ext uri="{BB962C8B-B14F-4D97-AF65-F5344CB8AC3E}">
        <p14:creationId xmlns:p14="http://schemas.microsoft.com/office/powerpoint/2010/main" val="23495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503126" cy="641639"/>
          </a:xfrm>
        </p:spPr>
        <p:txBody>
          <a:bodyPr>
            <a:normAutofit fontScale="90000"/>
          </a:bodyPr>
          <a:lstStyle/>
          <a:p>
            <a:r>
              <a:rPr lang="en-US" sz="3200" b="1" dirty="0">
                <a:solidFill>
                  <a:srgbClr val="532F84"/>
                </a:solidFill>
                <a:latin typeface="FrutigerLTArabic-55Roman"/>
                <a:sym typeface="FrutigerLTArabic-55Roman"/>
              </a:rPr>
              <a:t>Final result after doing seamless cloning</a:t>
            </a:r>
            <a:endParaRPr lang="en-GB" sz="3200" b="1" dirty="0">
              <a:solidFill>
                <a:srgbClr val="532F84"/>
              </a:solidFill>
              <a:latin typeface="FrutigerLTArabic-55Roman"/>
              <a:sym typeface="FrutigerLTArabic-55Roman"/>
            </a:endParaRP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We see the result in the end after doing the image enhancement and doing a seamless cloning process to look more realistic</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7203866" y="407895"/>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D003F62B-16B5-F9B6-1383-556B198C6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794" y="2292292"/>
            <a:ext cx="8347165" cy="4157813"/>
          </a:xfrm>
          <a:prstGeom prst="rect">
            <a:avLst/>
          </a:prstGeom>
        </p:spPr>
      </p:pic>
    </p:spTree>
    <p:extLst>
      <p:ext uri="{BB962C8B-B14F-4D97-AF65-F5344CB8AC3E}">
        <p14:creationId xmlns:p14="http://schemas.microsoft.com/office/powerpoint/2010/main" val="346825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Face Generating Using GAN’s</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3261218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189617" cy="641639"/>
          </a:xfrm>
        </p:spPr>
        <p:txBody>
          <a:bodyPr>
            <a:normAutofit/>
          </a:bodyPr>
          <a:lstStyle/>
          <a:p>
            <a:r>
              <a:rPr lang="en-GB" sz="3200" b="1" dirty="0">
                <a:solidFill>
                  <a:srgbClr val="532F84"/>
                </a:solidFill>
                <a:latin typeface="FrutigerLTArabic-55Roman"/>
                <a:sym typeface="FrutigerLTArabic-55Roman"/>
              </a:rPr>
              <a:t>Face Generating Using GAN’s</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The technology behind these kinds of AI is called a GAN, or “Generative Adversarial Network”. A GAN takes a different approach to learning than other types of neural networks(NN). GANs algorithmic architectures that use two neural networks called a Generator and a Discriminator, which “compete” against one another to create the desired result our goal is to create a model capable of generating human images that don't actually exist using deepfake and GAN's technology.</a:t>
            </a:r>
          </a:p>
        </p:txBody>
      </p:sp>
      <p:sp>
        <p:nvSpPr>
          <p:cNvPr id="4" name="خط">
            <a:extLst>
              <a:ext uri="{FF2B5EF4-FFF2-40B4-BE49-F238E27FC236}">
                <a16:creationId xmlns:a16="http://schemas.microsoft.com/office/drawing/2014/main" id="{F0F427EF-C245-4EC3-87A2-EA6858460952}"/>
              </a:ext>
            </a:extLst>
          </p:cNvPr>
          <p:cNvSpPr/>
          <p:nvPr/>
        </p:nvSpPr>
        <p:spPr>
          <a:xfrm flipV="1">
            <a:off x="5897583" y="361062"/>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185840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124303" cy="641639"/>
          </a:xfrm>
        </p:spPr>
        <p:txBody>
          <a:bodyPr>
            <a:normAutofit/>
          </a:bodyPr>
          <a:lstStyle/>
          <a:p>
            <a:r>
              <a:rPr lang="en-GB" sz="3200" b="1" dirty="0">
                <a:solidFill>
                  <a:srgbClr val="532F84"/>
                </a:solidFill>
                <a:latin typeface="FrutigerLTArabic-55Roman"/>
                <a:sym typeface="FrutigerLTArabic-55Roman"/>
              </a:rPr>
              <a:t>Importing required libraries</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For the construction of this face generation model, we will utilize the TensorFlow and </a:t>
            </a:r>
            <a:r>
              <a:rPr lang="en-US" dirty="0" err="1"/>
              <a:t>Keras</a:t>
            </a:r>
            <a:r>
              <a:rPr lang="en-US" dirty="0"/>
              <a:t> deep learning frameworks for achieving our goals. we will also utilize other essential libraries, such as matplotlib, </a:t>
            </a:r>
            <a:r>
              <a:rPr lang="en-US" dirty="0" err="1"/>
              <a:t>numpy</a:t>
            </a:r>
            <a:r>
              <a:rPr lang="en-US" dirty="0"/>
              <a:t>, and OpenCV, for performing visualizations, computations, and graphics-related operations accordingly</a:t>
            </a:r>
          </a:p>
          <a:p>
            <a:pPr marL="285750" indent="-285750" algn="just"/>
            <a:endParaRPr lang="en-US" dirty="0"/>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5753891" y="422726"/>
            <a:ext cx="1" cy="598869"/>
          </a:xfrm>
          <a:prstGeom prst="line">
            <a:avLst/>
          </a:prstGeom>
          <a:ln w="12700">
            <a:solidFill>
              <a:srgbClr val="532F84"/>
            </a:solidFill>
            <a:miter/>
          </a:ln>
        </p:spPr>
        <p:txBody>
          <a:bodyPr lIns="45718" tIns="45718" rIns="45718" bIns="45718"/>
          <a:lstStyle/>
          <a:p>
            <a:endParaRPr/>
          </a:p>
        </p:txBody>
      </p:sp>
      <p:pic>
        <p:nvPicPr>
          <p:cNvPr id="10" name="Picture 9">
            <a:extLst>
              <a:ext uri="{FF2B5EF4-FFF2-40B4-BE49-F238E27FC236}">
                <a16:creationId xmlns:a16="http://schemas.microsoft.com/office/drawing/2014/main" id="{DF6F577B-6110-D93F-74EA-1465BB404C1E}"/>
              </a:ext>
            </a:extLst>
          </p:cNvPr>
          <p:cNvPicPr>
            <a:picLocks noChangeAspect="1"/>
          </p:cNvPicPr>
          <p:nvPr/>
        </p:nvPicPr>
        <p:blipFill>
          <a:blip r:embed="rId2"/>
          <a:stretch>
            <a:fillRect/>
          </a:stretch>
        </p:blipFill>
        <p:spPr>
          <a:xfrm>
            <a:off x="838200" y="3705536"/>
            <a:ext cx="10317480" cy="2146624"/>
          </a:xfrm>
          <a:prstGeom prst="rect">
            <a:avLst/>
          </a:prstGeom>
        </p:spPr>
      </p:pic>
    </p:spTree>
    <p:extLst>
      <p:ext uri="{BB962C8B-B14F-4D97-AF65-F5344CB8AC3E}">
        <p14:creationId xmlns:p14="http://schemas.microsoft.com/office/powerpoint/2010/main" val="3768744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556760" cy="641639"/>
          </a:xfrm>
        </p:spPr>
        <p:txBody>
          <a:bodyPr>
            <a:normAutofit/>
          </a:bodyPr>
          <a:lstStyle/>
          <a:p>
            <a:r>
              <a:rPr lang="en-GB" sz="3200" b="1" dirty="0">
                <a:solidFill>
                  <a:srgbClr val="532F84"/>
                </a:solidFill>
                <a:latin typeface="FrutigerLTArabic-55Roman"/>
                <a:sym typeface="FrutigerLTArabic-55Roman"/>
              </a:rPr>
              <a:t>Loading the dataset</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This dataset contains 10,000 HD images , these images are great for training and testing models for face detection, particularly for recognizing facial attributes such as finding people with brown hair, are smiling, or wearing glasses. Images cover large pose variations, background clutter, diverse people, supported by a large number of images and rich annotations. We have downloaded the dataset from Kaggle. Our objective is to create a model capable of generating realistic human images that do not exist in reality.</a:t>
            </a:r>
          </a:p>
        </p:txBody>
      </p:sp>
      <p:sp>
        <p:nvSpPr>
          <p:cNvPr id="4" name="خط">
            <a:extLst>
              <a:ext uri="{FF2B5EF4-FFF2-40B4-BE49-F238E27FC236}">
                <a16:creationId xmlns:a16="http://schemas.microsoft.com/office/drawing/2014/main" id="{F0F427EF-C245-4EC3-87A2-EA6858460952}"/>
              </a:ext>
            </a:extLst>
          </p:cNvPr>
          <p:cNvSpPr/>
          <p:nvPr/>
        </p:nvSpPr>
        <p:spPr>
          <a:xfrm flipV="1">
            <a:off x="4408417" y="36512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46089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Artboard 3@2x.png" descr="Artboard 3@2x.png"/>
          <p:cNvPicPr>
            <a:picLocks noChangeAspect="1"/>
          </p:cNvPicPr>
          <p:nvPr/>
        </p:nvPicPr>
        <p:blipFill>
          <a:blip r:embed="rId2"/>
          <a:srcRect t="8869" r="116" b="11106"/>
          <a:stretch>
            <a:fillRect/>
          </a:stretch>
        </p:blipFill>
        <p:spPr>
          <a:xfrm>
            <a:off x="1784" y="-22926"/>
            <a:ext cx="12188316" cy="6903851"/>
          </a:xfrm>
          <a:prstGeom prst="rect">
            <a:avLst/>
          </a:prstGeom>
          <a:ln w="12700">
            <a:miter lim="400000"/>
          </a:ln>
        </p:spPr>
      </p:pic>
      <p:sp>
        <p:nvSpPr>
          <p:cNvPr id="104" name="TextBox 2"/>
          <p:cNvSpPr txBox="1"/>
          <p:nvPr/>
        </p:nvSpPr>
        <p:spPr>
          <a:xfrm>
            <a:off x="1500489" y="878533"/>
            <a:ext cx="9229618" cy="4278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FFFFFF"/>
                </a:solidFill>
                <a:latin typeface="FrutigerLTArabic-55Roman"/>
                <a:ea typeface="FrutigerLTArabic-55Roman"/>
                <a:cs typeface="FrutigerLTArabic-55Roman"/>
                <a:sym typeface="FrutigerLTArabic-55Roman"/>
              </a:defRPr>
            </a:lvl1pPr>
          </a:lstStyle>
          <a:p>
            <a:pPr algn="ctr"/>
            <a:r>
              <a:rPr lang="en-US" sz="4800" dirty="0"/>
              <a:t>Deepfake</a:t>
            </a:r>
          </a:p>
          <a:p>
            <a:pPr algn="ctr"/>
            <a:endParaRPr lang="en-US" dirty="0"/>
          </a:p>
          <a:p>
            <a:r>
              <a:rPr lang="en-US" dirty="0"/>
              <a:t>180165179                       Mohammed Alsahli</a:t>
            </a:r>
          </a:p>
          <a:p>
            <a:r>
              <a:rPr lang="en-US" dirty="0"/>
              <a:t>180314937                       Abdulaziz Alslman</a:t>
            </a:r>
          </a:p>
          <a:p>
            <a:r>
              <a:rPr lang="en-US" dirty="0"/>
              <a:t>170094948                       Rayed Al-Enezi</a:t>
            </a:r>
          </a:p>
          <a:p>
            <a:endParaRPr lang="en-US" dirty="0"/>
          </a:p>
          <a:p>
            <a:pPr algn="ctr"/>
            <a:r>
              <a:rPr lang="en-US" dirty="0"/>
              <a:t>Supervised By</a:t>
            </a:r>
          </a:p>
          <a:p>
            <a:pPr algn="ctr"/>
            <a:r>
              <a:rPr lang="en-US" dirty="0"/>
              <a:t>Dr Mohammed Habib</a:t>
            </a:r>
          </a:p>
        </p:txBody>
      </p:sp>
      <p:pic>
        <p:nvPicPr>
          <p:cNvPr id="105" name="Artboard 2@4x.png" descr="Artboard 2@4x.png"/>
          <p:cNvPicPr>
            <a:picLocks noChangeAspect="1"/>
          </p:cNvPicPr>
          <p:nvPr/>
        </p:nvPicPr>
        <p:blipFill>
          <a:blip r:embed="rId3"/>
          <a:stretch>
            <a:fillRect/>
          </a:stretch>
        </p:blipFill>
        <p:spPr>
          <a:xfrm>
            <a:off x="6115298" y="5811861"/>
            <a:ext cx="6080963" cy="1050521"/>
          </a:xfrm>
          <a:prstGeom prst="rect">
            <a:avLst/>
          </a:prstGeom>
          <a:ln w="12700">
            <a:miter lim="400000"/>
          </a:ln>
        </p:spPr>
      </p:pic>
    </p:spTree>
    <p:extLst>
      <p:ext uri="{BB962C8B-B14F-4D97-AF65-F5344CB8AC3E}">
        <p14:creationId xmlns:p14="http://schemas.microsoft.com/office/powerpoint/2010/main" val="47324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5079274" cy="641639"/>
          </a:xfrm>
        </p:spPr>
        <p:txBody>
          <a:bodyPr>
            <a:normAutofit/>
          </a:bodyPr>
          <a:lstStyle/>
          <a:p>
            <a:r>
              <a:rPr lang="en-GB" sz="3200" b="1" dirty="0">
                <a:solidFill>
                  <a:srgbClr val="532F84"/>
                </a:solidFill>
                <a:latin typeface="FrutigerLTArabic-55Roman"/>
                <a:sym typeface="FrutigerLTArabic-55Roman"/>
              </a:rPr>
              <a:t>Visualize dataset images</a:t>
            </a:r>
          </a:p>
        </p:txBody>
      </p:sp>
      <p:pic>
        <p:nvPicPr>
          <p:cNvPr id="6" name="Content Placeholder 5">
            <a:extLst>
              <a:ext uri="{FF2B5EF4-FFF2-40B4-BE49-F238E27FC236}">
                <a16:creationId xmlns:a16="http://schemas.microsoft.com/office/drawing/2014/main" id="{74894433-3EBD-2BC9-4D1C-336744DF2CA9}"/>
              </a:ext>
            </a:extLst>
          </p:cNvPr>
          <p:cNvPicPr>
            <a:picLocks noGrp="1" noChangeAspect="1"/>
          </p:cNvPicPr>
          <p:nvPr>
            <p:ph idx="1"/>
          </p:nvPr>
        </p:nvPicPr>
        <p:blipFill>
          <a:blip r:embed="rId2"/>
          <a:stretch>
            <a:fillRect/>
          </a:stretch>
        </p:blipFill>
        <p:spPr>
          <a:xfrm>
            <a:off x="600891" y="1403350"/>
            <a:ext cx="10006149" cy="4773613"/>
          </a:xfrm>
        </p:spPr>
      </p:pic>
      <p:sp>
        <p:nvSpPr>
          <p:cNvPr id="4" name="خط">
            <a:extLst>
              <a:ext uri="{FF2B5EF4-FFF2-40B4-BE49-F238E27FC236}">
                <a16:creationId xmlns:a16="http://schemas.microsoft.com/office/drawing/2014/main" id="{F0F427EF-C245-4EC3-87A2-EA6858460952}"/>
              </a:ext>
            </a:extLst>
          </p:cNvPr>
          <p:cNvSpPr/>
          <p:nvPr/>
        </p:nvSpPr>
        <p:spPr>
          <a:xfrm flipV="1">
            <a:off x="5179125"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216195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7469777" cy="641639"/>
          </a:xfrm>
        </p:spPr>
        <p:txBody>
          <a:bodyPr>
            <a:normAutofit/>
          </a:bodyPr>
          <a:lstStyle/>
          <a:p>
            <a:r>
              <a:rPr lang="en-GB" sz="3200" b="1" dirty="0">
                <a:solidFill>
                  <a:srgbClr val="532F84"/>
                </a:solidFill>
                <a:latin typeface="FrutigerLTArabic-55Roman"/>
                <a:sym typeface="FrutigerLTArabic-55Roman"/>
              </a:rPr>
              <a:t>Constructing the Generator Model</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Generator takes an array of random numbers having size equal to seed size and generates an image and the generated images with equal number of real face images.</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6838108" y="407895"/>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DA63DB88-C08F-F614-E705-08BE7C95F370}"/>
              </a:ext>
            </a:extLst>
          </p:cNvPr>
          <p:cNvPicPr>
            <a:picLocks noChangeAspect="1"/>
          </p:cNvPicPr>
          <p:nvPr/>
        </p:nvPicPr>
        <p:blipFill>
          <a:blip r:embed="rId2"/>
          <a:stretch>
            <a:fillRect/>
          </a:stretch>
        </p:blipFill>
        <p:spPr>
          <a:xfrm>
            <a:off x="990600" y="2651760"/>
            <a:ext cx="10210800" cy="3639502"/>
          </a:xfrm>
          <a:prstGeom prst="rect">
            <a:avLst/>
          </a:prstGeom>
        </p:spPr>
      </p:pic>
    </p:spTree>
    <p:extLst>
      <p:ext uri="{BB962C8B-B14F-4D97-AF65-F5344CB8AC3E}">
        <p14:creationId xmlns:p14="http://schemas.microsoft.com/office/powerpoint/2010/main" val="2111288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463937" cy="641639"/>
          </a:xfrm>
        </p:spPr>
        <p:txBody>
          <a:bodyPr>
            <a:normAutofit fontScale="90000"/>
          </a:bodyPr>
          <a:lstStyle/>
          <a:p>
            <a:r>
              <a:rPr lang="en-GB" sz="3200" b="1" dirty="0">
                <a:solidFill>
                  <a:srgbClr val="532F84"/>
                </a:solidFill>
                <a:latin typeface="FrutigerLTArabic-55Roman"/>
                <a:sym typeface="FrutigerLTArabic-55Roman"/>
              </a:rPr>
              <a:t>Constructing the Discriminator Model</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We will construct the discriminator model for the generative network to classify the images as real or fake.</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6864234" y="407895"/>
            <a:ext cx="1" cy="598869"/>
          </a:xfrm>
          <a:prstGeom prst="line">
            <a:avLst/>
          </a:prstGeom>
          <a:ln w="12700">
            <a:solidFill>
              <a:srgbClr val="532F84"/>
            </a:solidFill>
            <a:miter/>
          </a:ln>
        </p:spPr>
        <p:txBody>
          <a:bodyPr lIns="45718" tIns="45718" rIns="45718" bIns="45718"/>
          <a:lstStyle/>
          <a:p>
            <a:endParaRPr/>
          </a:p>
        </p:txBody>
      </p:sp>
      <p:pic>
        <p:nvPicPr>
          <p:cNvPr id="6" name="Picture 5">
            <a:extLst>
              <a:ext uri="{FF2B5EF4-FFF2-40B4-BE49-F238E27FC236}">
                <a16:creationId xmlns:a16="http://schemas.microsoft.com/office/drawing/2014/main" id="{5458919D-5EBB-72F1-C142-4677E05965F8}"/>
              </a:ext>
            </a:extLst>
          </p:cNvPr>
          <p:cNvPicPr>
            <a:picLocks noChangeAspect="1"/>
          </p:cNvPicPr>
          <p:nvPr/>
        </p:nvPicPr>
        <p:blipFill>
          <a:blip r:embed="rId2"/>
          <a:stretch>
            <a:fillRect/>
          </a:stretch>
        </p:blipFill>
        <p:spPr>
          <a:xfrm>
            <a:off x="1209675" y="2356621"/>
            <a:ext cx="9772650" cy="3686175"/>
          </a:xfrm>
          <a:prstGeom prst="rect">
            <a:avLst/>
          </a:prstGeom>
        </p:spPr>
      </p:pic>
    </p:spTree>
    <p:extLst>
      <p:ext uri="{BB962C8B-B14F-4D97-AF65-F5344CB8AC3E}">
        <p14:creationId xmlns:p14="http://schemas.microsoft.com/office/powerpoint/2010/main" val="2935794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5640977" cy="641639"/>
          </a:xfrm>
        </p:spPr>
        <p:txBody>
          <a:bodyPr>
            <a:normAutofit/>
          </a:bodyPr>
          <a:lstStyle/>
          <a:p>
            <a:r>
              <a:rPr lang="en-GB" sz="3200" b="1" dirty="0">
                <a:solidFill>
                  <a:srgbClr val="532F84"/>
                </a:solidFill>
                <a:latin typeface="FrutigerLTArabic-55Roman"/>
                <a:sym typeface="FrutigerLTArabic-55Roman"/>
              </a:rPr>
              <a:t>Training and Generating Images</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sz="1800" b="0" i="0" u="none" strike="noStrike" baseline="0" dirty="0">
                <a:latin typeface="Times New Roman" panose="02020603050405020304" pitchFamily="18" charset="0"/>
              </a:rPr>
              <a:t>The final step of constructing our project is to train the models for a number of epochs.</a:t>
            </a:r>
          </a:p>
          <a:p>
            <a:pPr marL="285750" indent="-285750" algn="just"/>
            <a:endParaRPr lang="en-US" sz="1800" b="0" i="0" u="none" strike="noStrike" baseline="0" dirty="0">
              <a:latin typeface="Times New Roman" panose="02020603050405020304" pitchFamily="18" charset="0"/>
            </a:endParaRP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6407033" y="40789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19A103D4-B8F6-F8DD-DBD7-E9720CB04C61}"/>
              </a:ext>
            </a:extLst>
          </p:cNvPr>
          <p:cNvPicPr>
            <a:picLocks noChangeAspect="1"/>
          </p:cNvPicPr>
          <p:nvPr/>
        </p:nvPicPr>
        <p:blipFill>
          <a:blip r:embed="rId2"/>
          <a:stretch>
            <a:fillRect/>
          </a:stretch>
        </p:blipFill>
        <p:spPr>
          <a:xfrm>
            <a:off x="1201783" y="1841863"/>
            <a:ext cx="9522823" cy="4435112"/>
          </a:xfrm>
          <a:prstGeom prst="rect">
            <a:avLst/>
          </a:prstGeom>
        </p:spPr>
      </p:pic>
    </p:spTree>
    <p:extLst>
      <p:ext uri="{BB962C8B-B14F-4D97-AF65-F5344CB8AC3E}">
        <p14:creationId xmlns:p14="http://schemas.microsoft.com/office/powerpoint/2010/main" val="38344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5745480" cy="641639"/>
          </a:xfrm>
        </p:spPr>
        <p:txBody>
          <a:bodyPr>
            <a:normAutofit/>
          </a:bodyPr>
          <a:lstStyle/>
          <a:p>
            <a:r>
              <a:rPr lang="en-GB" sz="3200" b="1" dirty="0">
                <a:solidFill>
                  <a:srgbClr val="532F84"/>
                </a:solidFill>
                <a:latin typeface="FrutigerLTArabic-55Roman"/>
                <a:sym typeface="FrutigerLTArabic-55Roman"/>
              </a:rPr>
              <a:t>Training epochs and time</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sz="1800" b="0" i="0" u="none" strike="noStrike" baseline="0" dirty="0">
                <a:solidFill>
                  <a:srgbClr val="000000"/>
                </a:solidFill>
                <a:latin typeface="Times New Roman" panose="02020603050405020304" pitchFamily="18" charset="0"/>
              </a:rPr>
              <a:t>I had trained the dataset with 5 epochs and total amount of time taken is around 23 Hours.</a:t>
            </a:r>
          </a:p>
          <a:p>
            <a:pPr marL="285750" indent="-285750" algn="just"/>
            <a:endParaRPr lang="en-US" sz="1800" b="0" i="0" u="none" strike="noStrike" baseline="0" dirty="0">
              <a:solidFill>
                <a:srgbClr val="000000"/>
              </a:solidFill>
              <a:latin typeface="Times New Roman" panose="02020603050405020304" pitchFamily="18" charset="0"/>
            </a:endParaRP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5283629" y="407895"/>
            <a:ext cx="1" cy="598869"/>
          </a:xfrm>
          <a:prstGeom prst="line">
            <a:avLst/>
          </a:prstGeom>
          <a:ln w="12700">
            <a:solidFill>
              <a:srgbClr val="532F84"/>
            </a:solidFill>
            <a:miter/>
          </a:ln>
        </p:spPr>
        <p:txBody>
          <a:bodyPr lIns="45718" tIns="45718" rIns="45718" bIns="45718"/>
          <a:lstStyle/>
          <a:p>
            <a:endParaRPr/>
          </a:p>
        </p:txBody>
      </p:sp>
      <p:pic>
        <p:nvPicPr>
          <p:cNvPr id="8" name="Picture 7">
            <a:extLst>
              <a:ext uri="{FF2B5EF4-FFF2-40B4-BE49-F238E27FC236}">
                <a16:creationId xmlns:a16="http://schemas.microsoft.com/office/drawing/2014/main" id="{460E8191-E704-5A6F-1956-4DA2C7393153}"/>
              </a:ext>
            </a:extLst>
          </p:cNvPr>
          <p:cNvPicPr>
            <a:picLocks noChangeAspect="1"/>
          </p:cNvPicPr>
          <p:nvPr/>
        </p:nvPicPr>
        <p:blipFill>
          <a:blip r:embed="rId2"/>
          <a:stretch>
            <a:fillRect/>
          </a:stretch>
        </p:blipFill>
        <p:spPr>
          <a:xfrm>
            <a:off x="838199" y="1909257"/>
            <a:ext cx="8867503" cy="3762375"/>
          </a:xfrm>
          <a:prstGeom prst="rect">
            <a:avLst/>
          </a:prstGeom>
        </p:spPr>
      </p:pic>
    </p:spTree>
    <p:extLst>
      <p:ext uri="{BB962C8B-B14F-4D97-AF65-F5344CB8AC3E}">
        <p14:creationId xmlns:p14="http://schemas.microsoft.com/office/powerpoint/2010/main" val="1612239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5562600" cy="641639"/>
          </a:xfrm>
        </p:spPr>
        <p:txBody>
          <a:bodyPr>
            <a:normAutofit fontScale="90000"/>
          </a:bodyPr>
          <a:lstStyle/>
          <a:p>
            <a:r>
              <a:rPr lang="en-US" sz="3200" b="1" dirty="0">
                <a:solidFill>
                  <a:srgbClr val="532F84"/>
                </a:solidFill>
                <a:latin typeface="FrutigerLTArabic-55Roman"/>
                <a:sym typeface="FrutigerLTArabic-55Roman"/>
              </a:rPr>
              <a:t>generated images and final result</a:t>
            </a:r>
            <a:endParaRPr lang="en-GB" sz="3200" b="1" dirty="0">
              <a:solidFill>
                <a:srgbClr val="532F84"/>
              </a:solidFill>
              <a:latin typeface="FrutigerLTArabic-55Roman"/>
              <a:sym typeface="FrutigerLTArabic-55Roman"/>
            </a:endParaRPr>
          </a:p>
        </p:txBody>
      </p:sp>
      <p:sp>
        <p:nvSpPr>
          <p:cNvPr id="4" name="خط">
            <a:extLst>
              <a:ext uri="{FF2B5EF4-FFF2-40B4-BE49-F238E27FC236}">
                <a16:creationId xmlns:a16="http://schemas.microsoft.com/office/drawing/2014/main" id="{F0F427EF-C245-4EC3-87A2-EA6858460952}"/>
              </a:ext>
            </a:extLst>
          </p:cNvPr>
          <p:cNvSpPr/>
          <p:nvPr/>
        </p:nvSpPr>
        <p:spPr>
          <a:xfrm flipV="1">
            <a:off x="6154485" y="407895"/>
            <a:ext cx="1" cy="598869"/>
          </a:xfrm>
          <a:prstGeom prst="line">
            <a:avLst/>
          </a:prstGeom>
          <a:ln w="12700">
            <a:solidFill>
              <a:srgbClr val="532F84"/>
            </a:solidFill>
            <a:miter/>
          </a:ln>
        </p:spPr>
        <p:txBody>
          <a:bodyPr lIns="45718" tIns="45718" rIns="45718" bIns="45718"/>
          <a:lstStyle/>
          <a:p>
            <a:endParaRPr/>
          </a:p>
        </p:txBody>
      </p:sp>
      <p:pic>
        <p:nvPicPr>
          <p:cNvPr id="10" name="Content Placeholder 9">
            <a:extLst>
              <a:ext uri="{FF2B5EF4-FFF2-40B4-BE49-F238E27FC236}">
                <a16:creationId xmlns:a16="http://schemas.microsoft.com/office/drawing/2014/main" id="{6C7DD24F-E19D-98F5-46F7-2BC3FB4D43B4}"/>
              </a:ext>
            </a:extLst>
          </p:cNvPr>
          <p:cNvPicPr>
            <a:picLocks noGrp="1" noChangeAspect="1"/>
          </p:cNvPicPr>
          <p:nvPr>
            <p:ph idx="1"/>
          </p:nvPr>
        </p:nvPicPr>
        <p:blipFill>
          <a:blip r:embed="rId2"/>
          <a:stretch>
            <a:fillRect/>
          </a:stretch>
        </p:blipFill>
        <p:spPr>
          <a:xfrm>
            <a:off x="1097282" y="1240971"/>
            <a:ext cx="10398032" cy="4935992"/>
          </a:xfrm>
        </p:spPr>
      </p:pic>
    </p:spTree>
    <p:extLst>
      <p:ext uri="{BB962C8B-B14F-4D97-AF65-F5344CB8AC3E}">
        <p14:creationId xmlns:p14="http://schemas.microsoft.com/office/powerpoint/2010/main" val="281228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Conclusion</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1191573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3262745" cy="641639"/>
          </a:xfrm>
        </p:spPr>
        <p:txBody>
          <a:bodyPr>
            <a:normAutofit/>
          </a:bodyPr>
          <a:lstStyle/>
          <a:p>
            <a:r>
              <a:rPr lang="en-GB" sz="3200" b="1" dirty="0">
                <a:solidFill>
                  <a:srgbClr val="532F84"/>
                </a:solidFill>
                <a:latin typeface="FrutigerLTArabic-55Roman"/>
                <a:sym typeface="FrutigerLTArabic-55Roman"/>
              </a:rPr>
              <a:t>Conclusion</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Our project is all about deepfake technology the term "deepfake" is a combination of the phrases "deep learning" and "fake," and it refers to artificially created realistic audiovisual content that is usually created using generative adversarial networks (GAN), to make a fake, a branch of machine learning uses neural net simulation on large data sets.</a:t>
            </a:r>
            <a:endParaRPr lang="ar-SA" dirty="0"/>
          </a:p>
          <a:p>
            <a:pPr marL="285750" indent="-285750" algn="just"/>
            <a:r>
              <a:rPr lang="en-US" dirty="0"/>
              <a:t>Working on deepfake technology helped us to learn and apply machine learning, deep learning and artificial intelligence techniques professionally, and we applied these techniques to specialized tools and programmed them in Python, giving us advanced experience in this field.</a:t>
            </a:r>
          </a:p>
        </p:txBody>
      </p:sp>
      <p:sp>
        <p:nvSpPr>
          <p:cNvPr id="4" name="خط">
            <a:extLst>
              <a:ext uri="{FF2B5EF4-FFF2-40B4-BE49-F238E27FC236}">
                <a16:creationId xmlns:a16="http://schemas.microsoft.com/office/drawing/2014/main" id="{F0F427EF-C245-4EC3-87A2-EA6858460952}"/>
              </a:ext>
            </a:extLst>
          </p:cNvPr>
          <p:cNvSpPr/>
          <p:nvPr/>
        </p:nvSpPr>
        <p:spPr>
          <a:xfrm flipV="1">
            <a:off x="2867000" y="36512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96392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Future Work</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212976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3262745" cy="641639"/>
          </a:xfrm>
        </p:spPr>
        <p:txBody>
          <a:bodyPr>
            <a:normAutofit/>
          </a:bodyPr>
          <a:lstStyle/>
          <a:p>
            <a:r>
              <a:rPr lang="en-GB" sz="3200" b="1" dirty="0">
                <a:solidFill>
                  <a:srgbClr val="532F84"/>
                </a:solidFill>
                <a:latin typeface="FrutigerLTArabic-55Roman"/>
                <a:sym typeface="FrutigerLTArabic-55Roman"/>
              </a:rPr>
              <a:t>Future Work</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This work helps us apply deepfake technology in several areas such as:</a:t>
            </a:r>
          </a:p>
          <a:p>
            <a:pPr marL="285750" indent="-285750" algn="just"/>
            <a:r>
              <a:rPr lang="en-US" b="1" dirty="0"/>
              <a:t>Educational – </a:t>
            </a:r>
            <a:r>
              <a:rPr lang="en-US" dirty="0"/>
              <a:t>Deep fake technology has the potential to improve our history courses by engaging with deep samples of historical figures, preserving stories, and grabbing attention.</a:t>
            </a:r>
          </a:p>
          <a:p>
            <a:pPr marL="285750" indent="-285750" algn="just"/>
            <a:r>
              <a:rPr lang="en-US" b="1" dirty="0"/>
              <a:t>Entertainment industry - </a:t>
            </a:r>
            <a:r>
              <a:rPr lang="en-US" dirty="0"/>
              <a:t>the role of the actor can be filled with deep fake technology, for example, the late Peter Cushing's entertainment for Star Wars: Rogue One (2017), who died in 1994.</a:t>
            </a:r>
          </a:p>
          <a:p>
            <a:pPr marL="285750" indent="-285750" algn="just"/>
            <a:r>
              <a:rPr lang="en-US" b="1" dirty="0"/>
              <a:t>Intelligence and Informatics in Business - </a:t>
            </a:r>
            <a:r>
              <a:rPr lang="en-US" dirty="0"/>
              <a:t>We can generate new faces with high-quality outputs with appropriate resources to make new faces do not excel like real faces with Arab faces.</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3193571"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315247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6"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39" name="Rectangle 138">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2"/>
          <p:cNvSpPr txBox="1"/>
          <p:nvPr/>
        </p:nvSpPr>
        <p:spPr>
          <a:xfrm>
            <a:off x="888631" y="2358391"/>
            <a:ext cx="3498979" cy="2453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rtl="0">
              <a:defRPr sz="3200">
                <a:solidFill>
                  <a:srgbClr val="58BBCF"/>
                </a:solidFill>
                <a:latin typeface="FrutigerLTArabic-55Roman"/>
                <a:ea typeface="FrutigerLTArabic-55Roman"/>
                <a:cs typeface="FrutigerLTArabic-55Roman"/>
                <a:sym typeface="FrutigerLTArabic-55Roman"/>
              </a:defRPr>
            </a:lvl1pPr>
          </a:lstStyle>
          <a:p>
            <a:pPr algn="ctr">
              <a:lnSpc>
                <a:spcPct val="90000"/>
              </a:lnSpc>
              <a:spcBef>
                <a:spcPct val="0"/>
              </a:spcBef>
              <a:spcAft>
                <a:spcPts val="600"/>
              </a:spcAft>
            </a:pPr>
            <a:r>
              <a:rPr lang="en-US" sz="3600" kern="1200">
                <a:solidFill>
                  <a:srgbClr val="FFFFFE"/>
                </a:solidFill>
                <a:latin typeface="+mj-lt"/>
                <a:ea typeface="+mj-ea"/>
                <a:cs typeface="+mj-cs"/>
              </a:rPr>
              <a:t>Contents</a:t>
            </a:r>
          </a:p>
        </p:txBody>
      </p:sp>
      <p:sp>
        <p:nvSpPr>
          <p:cNvPr id="4" name="TextBox 2">
            <a:extLst>
              <a:ext uri="{FF2B5EF4-FFF2-40B4-BE49-F238E27FC236}">
                <a16:creationId xmlns:a16="http://schemas.microsoft.com/office/drawing/2014/main" id="{15A2C34D-3770-4DB0-9CF9-77919C7AB067}"/>
              </a:ext>
            </a:extLst>
          </p:cNvPr>
          <p:cNvSpPr txBox="1"/>
          <p:nvPr/>
        </p:nvSpPr>
        <p:spPr>
          <a:xfrm>
            <a:off x="5118447" y="797594"/>
            <a:ext cx="6281873" cy="26314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fontScale="92500" lnSpcReduction="20000"/>
          </a:bodyPr>
          <a:lstStyle>
            <a:lvl1pPr rtl="0">
              <a:defRPr sz="3200">
                <a:solidFill>
                  <a:srgbClr val="58BBCF"/>
                </a:solidFill>
                <a:latin typeface="FrutigerLTArabic-55Roman"/>
                <a:ea typeface="FrutigerLTArabic-55Roman"/>
                <a:cs typeface="FrutigerLTArabic-55Roman"/>
                <a:sym typeface="FrutigerLTArabic-55Roman"/>
              </a:defRPr>
            </a:lvl1pPr>
          </a:lstStyle>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Deepfake </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Problem description</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Deepfake Techniques</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Methodology</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Tools</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Faceswap for pictures</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Faceswap in real time through PC camera</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Face Generating Using GAN’s</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Conclusion</a:t>
            </a:r>
          </a:p>
          <a:p>
            <a:pPr marL="628650" indent="-342900">
              <a:lnSpc>
                <a:spcPct val="90000"/>
              </a:lnSpc>
              <a:spcAft>
                <a:spcPts val="600"/>
              </a:spcAft>
              <a:buFont typeface="+mj-lt"/>
              <a:buAutoNum type="arabicPeriod"/>
            </a:pPr>
            <a:r>
              <a:rPr lang="en-US" sz="1800" dirty="0">
                <a:solidFill>
                  <a:schemeClr val="tx1"/>
                </a:solidFill>
                <a:latin typeface="+mn-lt"/>
                <a:ea typeface="+mn-ea"/>
                <a:cs typeface="+mn-cs"/>
              </a:rPr>
              <a:t>Future Work</a:t>
            </a:r>
          </a:p>
        </p:txBody>
      </p:sp>
      <p:sp>
        <p:nvSpPr>
          <p:cNvPr id="143" name="Rectangle 142">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Artboard 3@4x.png" descr="Artboard 3@4x.png"/>
          <p:cNvPicPr>
            <a:picLocks noChangeAspect="1"/>
          </p:cNvPicPr>
          <p:nvPr/>
        </p:nvPicPr>
        <p:blipFill>
          <a:blip r:embed="rId2"/>
          <a:stretch>
            <a:fillRect/>
          </a:stretch>
        </p:blipFill>
        <p:spPr>
          <a:xfrm>
            <a:off x="5269675" y="4287929"/>
            <a:ext cx="5956764" cy="1161570"/>
          </a:xfrm>
          <a:prstGeom prst="rect">
            <a:avLst/>
          </a:prstGeom>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6381466" cy="641639"/>
          </a:xfrm>
        </p:spPr>
        <p:txBody>
          <a:bodyPr>
            <a:normAutofit/>
          </a:bodyPr>
          <a:lstStyle/>
          <a:p>
            <a:r>
              <a:rPr lang="en-US" sz="3200" b="1" dirty="0">
                <a:solidFill>
                  <a:srgbClr val="532F84"/>
                </a:solidFill>
                <a:latin typeface="FrutigerLTArabic-55Roman"/>
              </a:rPr>
              <a:t>Questions </a:t>
            </a:r>
          </a:p>
        </p:txBody>
      </p:sp>
      <p:pic>
        <p:nvPicPr>
          <p:cNvPr id="6" name="Content Placeholder 5" descr="A picture containing text, sign&#10;&#10;Description automatically generated">
            <a:extLst>
              <a:ext uri="{FF2B5EF4-FFF2-40B4-BE49-F238E27FC236}">
                <a16:creationId xmlns:a16="http://schemas.microsoft.com/office/drawing/2014/main" id="{FC418C96-A2D6-45E6-9935-E8B5133DC6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505" y="1519393"/>
            <a:ext cx="9252989" cy="4973482"/>
          </a:xfrm>
        </p:spPr>
      </p:pic>
      <p:sp>
        <p:nvSpPr>
          <p:cNvPr id="4" name="خط">
            <a:extLst>
              <a:ext uri="{FF2B5EF4-FFF2-40B4-BE49-F238E27FC236}">
                <a16:creationId xmlns:a16="http://schemas.microsoft.com/office/drawing/2014/main" id="{F0F427EF-C245-4EC3-87A2-EA6858460952}"/>
              </a:ext>
            </a:extLst>
          </p:cNvPr>
          <p:cNvSpPr/>
          <p:nvPr/>
        </p:nvSpPr>
        <p:spPr>
          <a:xfrm flipV="1">
            <a:off x="2703311"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2836306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rtboard 3@2x.png" descr="Artboard 3@2x.png"/>
          <p:cNvPicPr>
            <a:picLocks noChangeAspect="1"/>
          </p:cNvPicPr>
          <p:nvPr/>
        </p:nvPicPr>
        <p:blipFill>
          <a:blip r:embed="rId2"/>
          <a:srcRect t="8869" r="116" b="11106"/>
          <a:stretch>
            <a:fillRect/>
          </a:stretch>
        </p:blipFill>
        <p:spPr>
          <a:xfrm>
            <a:off x="1784" y="-22926"/>
            <a:ext cx="12188316" cy="6903851"/>
          </a:xfrm>
          <a:prstGeom prst="rect">
            <a:avLst/>
          </a:prstGeom>
          <a:ln w="12700">
            <a:miter lim="400000"/>
          </a:ln>
        </p:spPr>
      </p:pic>
      <p:sp>
        <p:nvSpPr>
          <p:cNvPr id="128" name="TextBox 2"/>
          <p:cNvSpPr txBox="1"/>
          <p:nvPr/>
        </p:nvSpPr>
        <p:spPr>
          <a:xfrm>
            <a:off x="1238140" y="3111212"/>
            <a:ext cx="2529977" cy="675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rtl="0">
              <a:defRPr sz="3800">
                <a:solidFill>
                  <a:srgbClr val="FFFFFF"/>
                </a:solidFill>
                <a:latin typeface="FrutigerLTArabic-55Roman"/>
                <a:ea typeface="FrutigerLTArabic-55Roman"/>
                <a:cs typeface="FrutigerLTArabic-55Roman"/>
                <a:sym typeface="FrutigerLTArabic-55Roman"/>
              </a:defRPr>
            </a:lvl1pPr>
          </a:lstStyle>
          <a:p>
            <a:r>
              <a:t>Thank You</a:t>
            </a:r>
          </a:p>
        </p:txBody>
      </p:sp>
      <p:pic>
        <p:nvPicPr>
          <p:cNvPr id="129" name="Artboard 2@4x.png" descr="Artboard 2@4x.png"/>
          <p:cNvPicPr>
            <a:picLocks noChangeAspect="1"/>
          </p:cNvPicPr>
          <p:nvPr/>
        </p:nvPicPr>
        <p:blipFill>
          <a:blip r:embed="rId3"/>
          <a:stretch>
            <a:fillRect/>
          </a:stretch>
        </p:blipFill>
        <p:spPr>
          <a:xfrm>
            <a:off x="6089898" y="5811861"/>
            <a:ext cx="6080963" cy="1050521"/>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Deepfake</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261881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3262745" cy="641639"/>
          </a:xfrm>
        </p:spPr>
        <p:txBody>
          <a:bodyPr>
            <a:normAutofit/>
          </a:bodyPr>
          <a:lstStyle/>
          <a:p>
            <a:r>
              <a:rPr lang="en-GB" sz="3200" b="1" dirty="0">
                <a:solidFill>
                  <a:srgbClr val="532F84"/>
                </a:solidFill>
                <a:latin typeface="FrutigerLTArabic-55Roman"/>
                <a:sym typeface="FrutigerLTArabic-55Roman"/>
              </a:rPr>
              <a:t>What is Deepfake</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"Deepfakes is the phenomenon of creation of realistic digital products"(</a:t>
            </a:r>
            <a:r>
              <a:rPr lang="en-US" dirty="0" err="1"/>
              <a:t>Karnouskos</a:t>
            </a:r>
            <a:r>
              <a:rPr lang="en-US" dirty="0"/>
              <a:t>, 2020) "deepfake" is derived from the underlying technology "deep learning," which is a type of artificial intelligence, deep learning algorithms are used to swap faces in the video and digital information to create realistic-looking fake media, deep learning algorithms train themselves how to solve issues when given vast volumes of data, deepfakes can be created in a variety of ways, but the most frequent is to use deep neural networks with autoencoders that use a face-swapping methodology.</a:t>
            </a:r>
          </a:p>
          <a:p>
            <a:pPr marL="285750" indent="-285750" algn="just"/>
            <a:endParaRPr lang="en-US" dirty="0"/>
          </a:p>
        </p:txBody>
      </p:sp>
      <p:sp>
        <p:nvSpPr>
          <p:cNvPr id="4" name="خط">
            <a:extLst>
              <a:ext uri="{FF2B5EF4-FFF2-40B4-BE49-F238E27FC236}">
                <a16:creationId xmlns:a16="http://schemas.microsoft.com/office/drawing/2014/main" id="{F0F427EF-C245-4EC3-87A2-EA6858460952}"/>
              </a:ext>
            </a:extLst>
          </p:cNvPr>
          <p:cNvSpPr/>
          <p:nvPr/>
        </p:nvSpPr>
        <p:spPr>
          <a:xfrm flipV="1">
            <a:off x="4100151" y="407895"/>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1787778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Problem Description</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11133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8852-7B85-4E54-9271-03FC903D2982}"/>
              </a:ext>
            </a:extLst>
          </p:cNvPr>
          <p:cNvSpPr>
            <a:spLocks noGrp="1"/>
          </p:cNvSpPr>
          <p:nvPr>
            <p:ph type="title"/>
          </p:nvPr>
        </p:nvSpPr>
        <p:spPr>
          <a:xfrm>
            <a:off x="838200" y="365125"/>
            <a:ext cx="4217126" cy="641639"/>
          </a:xfrm>
        </p:spPr>
        <p:txBody>
          <a:bodyPr>
            <a:normAutofit/>
          </a:bodyPr>
          <a:lstStyle/>
          <a:p>
            <a:r>
              <a:rPr lang="en-GB" sz="3200" b="1" dirty="0">
                <a:solidFill>
                  <a:srgbClr val="532F84"/>
                </a:solidFill>
                <a:latin typeface="FrutigerLTArabic-55Roman"/>
                <a:sym typeface="FrutigerLTArabic-55Roman"/>
              </a:rPr>
              <a:t>Problem Description</a:t>
            </a:r>
          </a:p>
        </p:txBody>
      </p:sp>
      <p:sp>
        <p:nvSpPr>
          <p:cNvPr id="3" name="Content Placeholder 2">
            <a:extLst>
              <a:ext uri="{FF2B5EF4-FFF2-40B4-BE49-F238E27FC236}">
                <a16:creationId xmlns:a16="http://schemas.microsoft.com/office/drawing/2014/main" id="{C2BF12DD-A53F-4A65-B80B-332C86001C32}"/>
              </a:ext>
            </a:extLst>
          </p:cNvPr>
          <p:cNvSpPr>
            <a:spLocks noGrp="1"/>
          </p:cNvSpPr>
          <p:nvPr>
            <p:ph idx="1"/>
          </p:nvPr>
        </p:nvSpPr>
        <p:spPr>
          <a:xfrm>
            <a:off x="838200" y="1403927"/>
            <a:ext cx="10515600" cy="4773036"/>
          </a:xfrm>
        </p:spPr>
        <p:txBody>
          <a:bodyPr>
            <a:normAutofit/>
          </a:bodyPr>
          <a:lstStyle/>
          <a:p>
            <a:pPr marL="285750" indent="-285750" algn="just"/>
            <a:r>
              <a:rPr lang="en-US" dirty="0"/>
              <a:t>A brief description of the problem and the need to solve it Deepfake algorithms allow the user to implant one person's face on another in a convincing way, allowing anyone who does anything efficiently to create images or movies, However, these algorithms can be used in app development to allow the user to insert himself into the video, our project may leverage quality </a:t>
            </a:r>
            <a:r>
              <a:rPr lang="en-US" dirty="0" err="1"/>
              <a:t>faceswaped</a:t>
            </a:r>
            <a:r>
              <a:rPr lang="en-US" dirty="0"/>
              <a:t> image in highly customizable at an affordable cost.</a:t>
            </a:r>
          </a:p>
        </p:txBody>
      </p:sp>
      <p:sp>
        <p:nvSpPr>
          <p:cNvPr id="4" name="خط">
            <a:extLst>
              <a:ext uri="{FF2B5EF4-FFF2-40B4-BE49-F238E27FC236}">
                <a16:creationId xmlns:a16="http://schemas.microsoft.com/office/drawing/2014/main" id="{F0F427EF-C245-4EC3-87A2-EA6858460952}"/>
              </a:ext>
            </a:extLst>
          </p:cNvPr>
          <p:cNvSpPr/>
          <p:nvPr/>
        </p:nvSpPr>
        <p:spPr>
          <a:xfrm flipV="1">
            <a:off x="4521810" y="422726"/>
            <a:ext cx="1" cy="598869"/>
          </a:xfrm>
          <a:prstGeom prst="line">
            <a:avLst/>
          </a:prstGeom>
          <a:ln w="12700">
            <a:solidFill>
              <a:srgbClr val="532F84"/>
            </a:solidFill>
            <a:miter/>
          </a:ln>
        </p:spPr>
        <p:txBody>
          <a:bodyPr lIns="45718" tIns="45718" rIns="45718" bIns="45718"/>
          <a:lstStyle/>
          <a:p>
            <a:endParaRPr/>
          </a:p>
        </p:txBody>
      </p:sp>
    </p:spTree>
    <p:extLst>
      <p:ext uri="{BB962C8B-B14F-4D97-AF65-F5344CB8AC3E}">
        <p14:creationId xmlns:p14="http://schemas.microsoft.com/office/powerpoint/2010/main" val="153552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2"/>
          <p:cNvSpPr txBox="1"/>
          <p:nvPr/>
        </p:nvSpPr>
        <p:spPr>
          <a:xfrm>
            <a:off x="526940" y="3136612"/>
            <a:ext cx="9274008" cy="754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rtl="0">
              <a:defRPr sz="3200">
                <a:solidFill>
                  <a:srgbClr val="58BBCF"/>
                </a:solidFill>
                <a:latin typeface="FrutigerLTArabic-55Roman"/>
                <a:ea typeface="FrutigerLTArabic-55Roman"/>
                <a:cs typeface="FrutigerLTArabic-55Roman"/>
                <a:sym typeface="FrutigerLTArabic-55Roman"/>
              </a:defRPr>
            </a:lvl1pPr>
          </a:lstStyle>
          <a:p>
            <a:pPr marL="514350" indent="-514350">
              <a:lnSpc>
                <a:spcPct val="150000"/>
              </a:lnSpc>
              <a:buFont typeface="Arial" panose="020B0604020202020204" pitchFamily="34" charset="0"/>
              <a:buChar char="•"/>
            </a:pPr>
            <a:r>
              <a:rPr lang="en-US" dirty="0"/>
              <a:t>Deepfake Techniques</a:t>
            </a:r>
          </a:p>
        </p:txBody>
      </p:sp>
      <p:pic>
        <p:nvPicPr>
          <p:cNvPr id="108" name="Artboard 3@4x.png" descr="Artboard 3@4x.png"/>
          <p:cNvPicPr>
            <a:picLocks noChangeAspect="1"/>
          </p:cNvPicPr>
          <p:nvPr/>
        </p:nvPicPr>
        <p:blipFill>
          <a:blip r:embed="rId2"/>
          <a:stretch>
            <a:fillRect/>
          </a:stretch>
        </p:blipFill>
        <p:spPr>
          <a:xfrm>
            <a:off x="6293691" y="5773806"/>
            <a:ext cx="5989152" cy="1162476"/>
          </a:xfrm>
          <a:prstGeom prst="rect">
            <a:avLst/>
          </a:prstGeom>
          <a:ln w="12700">
            <a:miter lim="400000"/>
          </a:ln>
        </p:spPr>
      </p:pic>
    </p:spTree>
    <p:extLst>
      <p:ext uri="{BB962C8B-B14F-4D97-AF65-F5344CB8AC3E}">
        <p14:creationId xmlns:p14="http://schemas.microsoft.com/office/powerpoint/2010/main" val="625899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1407</Words>
  <Application>Microsoft Office PowerPoint</Application>
  <PresentationFormat>Widescreen</PresentationFormat>
  <Paragraphs>91</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Frutiger LT Arabic 45 Light</vt:lpstr>
      <vt:lpstr>FrutigerLTArabic-55Roman</vt:lpstr>
      <vt:lpstr>Times New Roman</vt:lpstr>
      <vt:lpstr>Office Theme</vt:lpstr>
      <vt:lpstr>PowerPoint Presentation</vt:lpstr>
      <vt:lpstr>PowerPoint Presentation</vt:lpstr>
      <vt:lpstr>PowerPoint Presentation</vt:lpstr>
      <vt:lpstr>PowerPoint Presentation</vt:lpstr>
      <vt:lpstr>PowerPoint Presentation</vt:lpstr>
      <vt:lpstr>What is Deepfake</vt:lpstr>
      <vt:lpstr>PowerPoint Presentation</vt:lpstr>
      <vt:lpstr>Problem Description</vt:lpstr>
      <vt:lpstr>PowerPoint Presentation</vt:lpstr>
      <vt:lpstr>Deepfake Techniques</vt:lpstr>
      <vt:lpstr>PowerPoint Presentation</vt:lpstr>
      <vt:lpstr>Methodology used</vt:lpstr>
      <vt:lpstr>PowerPoint Presentation</vt:lpstr>
      <vt:lpstr>Tools used</vt:lpstr>
      <vt:lpstr>PowerPoint Presentation</vt:lpstr>
      <vt:lpstr>Faceswap for pictures </vt:lpstr>
      <vt:lpstr>Faceswap for pictures </vt:lpstr>
      <vt:lpstr>PowerPoint Presentation</vt:lpstr>
      <vt:lpstr>loop through all the 68 landmark points in source image</vt:lpstr>
      <vt:lpstr>68 landmarks highlighted in the source image </vt:lpstr>
      <vt:lpstr>detecting the faces in the webcam</vt:lpstr>
      <vt:lpstr>The completed destination canvas</vt:lpstr>
      <vt:lpstr>The destination face on webcam masked</vt:lpstr>
      <vt:lpstr>Result before seamless cloning</vt:lpstr>
      <vt:lpstr>Final result after doing seamless cloning</vt:lpstr>
      <vt:lpstr>PowerPoint Presentation</vt:lpstr>
      <vt:lpstr>Face Generating Using GAN’s</vt:lpstr>
      <vt:lpstr>Importing required libraries</vt:lpstr>
      <vt:lpstr>Loading the dataset</vt:lpstr>
      <vt:lpstr>Visualize dataset images</vt:lpstr>
      <vt:lpstr>Constructing the Generator Model</vt:lpstr>
      <vt:lpstr>Constructing the Discriminator Model</vt:lpstr>
      <vt:lpstr>Training and Generating Images</vt:lpstr>
      <vt:lpstr>Training epochs and time</vt:lpstr>
      <vt:lpstr>generated images and final result</vt:lpstr>
      <vt:lpstr>PowerPoint Presentation</vt:lpstr>
      <vt:lpstr>Conclusion</vt:lpstr>
      <vt:lpstr>PowerPoint Presentation</vt:lpstr>
      <vt:lpstr>Future Work</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Mohamed I. Habib</dc:creator>
  <cp:lastModifiedBy>Mohammed Shaya Mohammed Alsahli</cp:lastModifiedBy>
  <cp:revision>69</cp:revision>
  <dcterms:created xsi:type="dcterms:W3CDTF">2021-06-25T15:13:11Z</dcterms:created>
  <dcterms:modified xsi:type="dcterms:W3CDTF">2022-11-15T20:17:25Z</dcterms:modified>
</cp:coreProperties>
</file>